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Lst>
  <p:sldIdLst>
    <p:sldId id="256" r:id="rId2"/>
    <p:sldId id="257" r:id="rId3"/>
    <p:sldId id="258" r:id="rId4"/>
    <p:sldId id="259" r:id="rId5"/>
    <p:sldId id="260" r:id="rId6"/>
    <p:sldId id="261" r:id="rId7"/>
    <p:sldId id="262" r:id="rId8"/>
    <p:sldId id="263" r:id="rId9"/>
    <p:sldId id="265" r:id="rId10"/>
    <p:sldId id="266" r:id="rId11"/>
    <p:sldId id="264" r:id="rId12"/>
    <p:sldId id="268" r:id="rId13"/>
    <p:sldId id="267" r:id="rId14"/>
    <p:sldId id="269" r:id="rId15"/>
    <p:sldId id="271" r:id="rId16"/>
    <p:sldId id="274" r:id="rId17"/>
    <p:sldId id="270" r:id="rId18"/>
    <p:sldId id="272" r:id="rId19"/>
    <p:sldId id="273" r:id="rId20"/>
    <p:sldId id="277" r:id="rId21"/>
    <p:sldId id="276" r:id="rId22"/>
    <p:sldId id="278" r:id="rId23"/>
    <p:sldId id="279" r:id="rId24"/>
    <p:sldId id="329" r:id="rId25"/>
    <p:sldId id="330" r:id="rId26"/>
    <p:sldId id="324" r:id="rId27"/>
    <p:sldId id="325" r:id="rId28"/>
    <p:sldId id="327" r:id="rId29"/>
    <p:sldId id="326" r:id="rId30"/>
    <p:sldId id="328" r:id="rId31"/>
    <p:sldId id="287" r:id="rId32"/>
    <p:sldId id="288" r:id="rId33"/>
    <p:sldId id="289" r:id="rId34"/>
    <p:sldId id="300" r:id="rId35"/>
    <p:sldId id="307" r:id="rId36"/>
    <p:sldId id="295" r:id="rId37"/>
    <p:sldId id="296" r:id="rId38"/>
    <p:sldId id="308" r:id="rId39"/>
    <p:sldId id="309" r:id="rId40"/>
    <p:sldId id="310" r:id="rId41"/>
    <p:sldId id="297" r:id="rId42"/>
    <p:sldId id="311" r:id="rId43"/>
    <p:sldId id="312" r:id="rId44"/>
    <p:sldId id="313" r:id="rId45"/>
    <p:sldId id="299" r:id="rId46"/>
    <p:sldId id="298" r:id="rId47"/>
    <p:sldId id="301" r:id="rId48"/>
    <p:sldId id="314" r:id="rId49"/>
    <p:sldId id="315" r:id="rId50"/>
    <p:sldId id="316" r:id="rId51"/>
    <p:sldId id="317" r:id="rId52"/>
    <p:sldId id="318" r:id="rId53"/>
    <p:sldId id="303" r:id="rId54"/>
    <p:sldId id="304" r:id="rId55"/>
    <p:sldId id="305" r:id="rId56"/>
    <p:sldId id="306" r:id="rId57"/>
    <p:sldId id="319" r:id="rId58"/>
    <p:sldId id="321" r:id="rId59"/>
    <p:sldId id="322" r:id="rId60"/>
    <p:sldId id="323"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A001FEF-767D-40A4-8BA4-03B00A6F26A9}">
          <p14:sldIdLst>
            <p14:sldId id="256"/>
          </p14:sldIdLst>
        </p14:section>
        <p14:section name="Introduction" id="{DF2C7B98-8557-4A03-A46E-0E53566CAE53}">
          <p14:sldIdLst>
            <p14:sldId id="257"/>
            <p14:sldId id="258"/>
          </p14:sldIdLst>
        </p14:section>
        <p14:section name="Distances in space" id="{FEE9B234-BE5F-4A39-AF97-76682E04420E}">
          <p14:sldIdLst>
            <p14:sldId id="259"/>
            <p14:sldId id="260"/>
            <p14:sldId id="261"/>
            <p14:sldId id="262"/>
            <p14:sldId id="263"/>
          </p14:sldIdLst>
        </p14:section>
        <p14:section name="Red-shift" id="{77C2DC51-BFCC-4ED6-AA1A-7A56B932D502}">
          <p14:sldIdLst>
            <p14:sldId id="265"/>
            <p14:sldId id="266"/>
          </p14:sldIdLst>
        </p14:section>
        <p14:section name="Expanding Universe" id="{9250C599-3F0F-4F97-A8BD-8EE88911DDE7}">
          <p14:sldIdLst>
            <p14:sldId id="264"/>
            <p14:sldId id="268"/>
            <p14:sldId id="267"/>
            <p14:sldId id="269"/>
            <p14:sldId id="271"/>
            <p14:sldId id="274"/>
          </p14:sldIdLst>
        </p14:section>
        <p14:section name="Big Bang Theory" id="{B9E8883F-7293-4097-B881-8871375A3209}">
          <p14:sldIdLst>
            <p14:sldId id="270"/>
            <p14:sldId id="272"/>
            <p14:sldId id="273"/>
          </p14:sldIdLst>
        </p14:section>
        <p14:section name="Support for the Big Bang Theory" id="{48252E59-CECF-4B4A-81A3-265675BA5D88}">
          <p14:sldIdLst>
            <p14:sldId id="277"/>
            <p14:sldId id="276"/>
            <p14:sldId id="278"/>
          </p14:sldIdLst>
        </p14:section>
        <p14:section name="Future of the Universe" id="{25FBD0C9-87A7-43B1-9253-882D73FEEC4A}">
          <p14:sldIdLst>
            <p14:sldId id="279"/>
            <p14:sldId id="329"/>
            <p14:sldId id="330"/>
          </p14:sldIdLst>
        </p14:section>
        <p14:section name="Particle accelerators" id="{F39A3F58-042F-49C5-8F1B-16BAFC1F13C1}">
          <p14:sldIdLst>
            <p14:sldId id="324"/>
            <p14:sldId id="325"/>
            <p14:sldId id="327"/>
            <p14:sldId id="326"/>
            <p14:sldId id="328"/>
          </p14:sldIdLst>
        </p14:section>
        <p14:section name="Introduction to the Standard Model" id="{D8DB3CCB-F197-4932-AD23-6FBE6A0C48FA}">
          <p14:sldIdLst>
            <p14:sldId id="287"/>
            <p14:sldId id="288"/>
            <p14:sldId id="289"/>
            <p14:sldId id="300"/>
            <p14:sldId id="307"/>
            <p14:sldId id="295"/>
            <p14:sldId id="296"/>
          </p14:sldIdLst>
        </p14:section>
        <p14:section name="Antimatter" id="{18D93196-7862-4E95-88E5-56368C1A3C3A}">
          <p14:sldIdLst>
            <p14:sldId id="308"/>
            <p14:sldId id="309"/>
            <p14:sldId id="310"/>
          </p14:sldIdLst>
        </p14:section>
        <p14:section name="Hadrons" id="{C7679E43-142B-4B3A-895A-AD53BCE0972B}">
          <p14:sldIdLst>
            <p14:sldId id="297"/>
            <p14:sldId id="311"/>
            <p14:sldId id="312"/>
            <p14:sldId id="313"/>
            <p14:sldId id="299"/>
          </p14:sldIdLst>
        </p14:section>
        <p14:section name="Leptons" id="{89075EE5-CE8F-4903-9759-E614E844F6B6}">
          <p14:sldIdLst>
            <p14:sldId id="298"/>
            <p14:sldId id="301"/>
            <p14:sldId id="314"/>
            <p14:sldId id="315"/>
          </p14:sldIdLst>
        </p14:section>
        <p14:section name="Complex particle interactions" id="{A83FF354-31FA-42F9-B090-822C75771DCF}">
          <p14:sldIdLst>
            <p14:sldId id="316"/>
            <p14:sldId id="317"/>
          </p14:sldIdLst>
        </p14:section>
        <p14:section name="Fundamental forces" id="{284C1E44-9964-4512-92DD-79B1FA3FCAE7}">
          <p14:sldIdLst>
            <p14:sldId id="318"/>
            <p14:sldId id="303"/>
            <p14:sldId id="304"/>
            <p14:sldId id="305"/>
            <p14:sldId id="306"/>
          </p14:sldIdLst>
        </p14:section>
        <p14:section name="The Big Bang and the Standard Model" id="{1C5CB64D-8FB0-4F1D-9B1B-77D2E688461D}">
          <p14:sldIdLst>
            <p14:sldId id="319"/>
            <p14:sldId id="321"/>
            <p14:sldId id="322"/>
            <p14:sldId id="32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Owen" initials="JO" lastIdx="1" clrIdx="0">
    <p:extLst>
      <p:ext uri="{19B8F6BF-5375-455C-9EA6-DF929625EA0E}">
        <p15:presenceInfo xmlns:p15="http://schemas.microsoft.com/office/powerpoint/2012/main" userId="S::jowen@kennedy.wa.edu.au::2711ebd5-7c67-476c-9b3f-929992fd12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D4B9"/>
    <a:srgbClr val="2C1843"/>
    <a:srgbClr val="2A1A4C"/>
    <a:srgbClr val="363080"/>
    <a:srgbClr val="076491"/>
    <a:srgbClr val="D6A83C"/>
    <a:srgbClr val="E67474"/>
    <a:srgbClr val="C62424"/>
    <a:srgbClr val="381E7D"/>
    <a:srgbClr val="3516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24" autoAdjust="0"/>
    <p:restoredTop sz="94660"/>
  </p:normalViewPr>
  <p:slideViewPr>
    <p:cSldViewPr snapToGrid="0">
      <p:cViewPr varScale="1">
        <p:scale>
          <a:sx n="79" d="100"/>
          <a:sy n="79" d="100"/>
        </p:scale>
        <p:origin x="57"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7BCFCC3-2071-402D-8DD0-3A7E02DCDA19}" type="datetimeFigureOut">
              <a:rPr lang="en-AU" smtClean="0"/>
              <a:t>13/09/2021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6AA3AE-BB0A-4052-88C3-F2253454EDB3}" type="slidenum">
              <a:rPr lang="en-AU" smtClean="0"/>
              <a:t>‹#›</a:t>
            </a:fld>
            <a:endParaRPr lang="en-AU"/>
          </a:p>
        </p:txBody>
      </p:sp>
    </p:spTree>
    <p:extLst>
      <p:ext uri="{BB962C8B-B14F-4D97-AF65-F5344CB8AC3E}">
        <p14:creationId xmlns:p14="http://schemas.microsoft.com/office/powerpoint/2010/main" val="422753910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BCFCC3-2071-402D-8DD0-3A7E02DCDA19}" type="datetimeFigureOut">
              <a:rPr lang="en-AU" smtClean="0"/>
              <a:t>13/09/2021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6AA3AE-BB0A-4052-88C3-F2253454EDB3}" type="slidenum">
              <a:rPr lang="en-AU" smtClean="0"/>
              <a:t>‹#›</a:t>
            </a:fld>
            <a:endParaRPr lang="en-AU"/>
          </a:p>
        </p:txBody>
      </p:sp>
    </p:spTree>
    <p:extLst>
      <p:ext uri="{BB962C8B-B14F-4D97-AF65-F5344CB8AC3E}">
        <p14:creationId xmlns:p14="http://schemas.microsoft.com/office/powerpoint/2010/main" val="499333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BCFCC3-2071-402D-8DD0-3A7E02DCDA19}" type="datetimeFigureOut">
              <a:rPr lang="en-AU" smtClean="0"/>
              <a:t>13/09/2021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6AA3AE-BB0A-4052-88C3-F2253454EDB3}" type="slidenum">
              <a:rPr lang="en-AU" smtClean="0"/>
              <a:t>‹#›</a:t>
            </a:fld>
            <a:endParaRPr lang="en-AU"/>
          </a:p>
        </p:txBody>
      </p:sp>
    </p:spTree>
    <p:extLst>
      <p:ext uri="{BB962C8B-B14F-4D97-AF65-F5344CB8AC3E}">
        <p14:creationId xmlns:p14="http://schemas.microsoft.com/office/powerpoint/2010/main" val="836729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BCFCC3-2071-402D-8DD0-3A7E02DCDA19}" type="datetimeFigureOut">
              <a:rPr lang="en-AU" smtClean="0"/>
              <a:t>13/09/2021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6AA3AE-BB0A-4052-88C3-F2253454EDB3}" type="slidenum">
              <a:rPr lang="en-AU" smtClean="0"/>
              <a:t>‹#›</a:t>
            </a:fld>
            <a:endParaRPr lang="en-AU"/>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7654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BCFCC3-2071-402D-8DD0-3A7E02DCDA19}" type="datetimeFigureOut">
              <a:rPr lang="en-AU" smtClean="0"/>
              <a:t>13/09/2021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6AA3AE-BB0A-4052-88C3-F2253454EDB3}" type="slidenum">
              <a:rPr lang="en-AU" smtClean="0"/>
              <a:t>‹#›</a:t>
            </a:fld>
            <a:endParaRPr lang="en-AU"/>
          </a:p>
        </p:txBody>
      </p:sp>
    </p:spTree>
    <p:extLst>
      <p:ext uri="{BB962C8B-B14F-4D97-AF65-F5344CB8AC3E}">
        <p14:creationId xmlns:p14="http://schemas.microsoft.com/office/powerpoint/2010/main" val="1608264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7BCFCC3-2071-402D-8DD0-3A7E02DCDA19}" type="datetimeFigureOut">
              <a:rPr lang="en-AU" smtClean="0"/>
              <a:t>13/09/2021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6AA3AE-BB0A-4052-88C3-F2253454EDB3}" type="slidenum">
              <a:rPr lang="en-AU" smtClean="0"/>
              <a:t>‹#›</a:t>
            </a:fld>
            <a:endParaRPr lang="en-AU"/>
          </a:p>
        </p:txBody>
      </p:sp>
    </p:spTree>
    <p:extLst>
      <p:ext uri="{BB962C8B-B14F-4D97-AF65-F5344CB8AC3E}">
        <p14:creationId xmlns:p14="http://schemas.microsoft.com/office/powerpoint/2010/main" val="3164623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7BCFCC3-2071-402D-8DD0-3A7E02DCDA19}" type="datetimeFigureOut">
              <a:rPr lang="en-AU" smtClean="0"/>
              <a:t>13/09/2021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6AA3AE-BB0A-4052-88C3-F2253454EDB3}" type="slidenum">
              <a:rPr lang="en-AU" smtClean="0"/>
              <a:t>‹#›</a:t>
            </a:fld>
            <a:endParaRPr lang="en-AU"/>
          </a:p>
        </p:txBody>
      </p:sp>
    </p:spTree>
    <p:extLst>
      <p:ext uri="{BB962C8B-B14F-4D97-AF65-F5344CB8AC3E}">
        <p14:creationId xmlns:p14="http://schemas.microsoft.com/office/powerpoint/2010/main" val="990903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BCFCC3-2071-402D-8DD0-3A7E02DCDA19}" type="datetimeFigureOut">
              <a:rPr lang="en-AU" smtClean="0"/>
              <a:t>13/09/2021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6AA3AE-BB0A-4052-88C3-F2253454EDB3}" type="slidenum">
              <a:rPr lang="en-AU" smtClean="0"/>
              <a:t>‹#›</a:t>
            </a:fld>
            <a:endParaRPr lang="en-AU"/>
          </a:p>
        </p:txBody>
      </p:sp>
    </p:spTree>
    <p:extLst>
      <p:ext uri="{BB962C8B-B14F-4D97-AF65-F5344CB8AC3E}">
        <p14:creationId xmlns:p14="http://schemas.microsoft.com/office/powerpoint/2010/main" val="660569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BCFCC3-2071-402D-8DD0-3A7E02DCDA19}" type="datetimeFigureOut">
              <a:rPr lang="en-AU" smtClean="0"/>
              <a:t>13/09/2021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6AA3AE-BB0A-4052-88C3-F2253454EDB3}" type="slidenum">
              <a:rPr lang="en-AU" smtClean="0"/>
              <a:t>‹#›</a:t>
            </a:fld>
            <a:endParaRPr lang="en-AU"/>
          </a:p>
        </p:txBody>
      </p:sp>
    </p:spTree>
    <p:extLst>
      <p:ext uri="{BB962C8B-B14F-4D97-AF65-F5344CB8AC3E}">
        <p14:creationId xmlns:p14="http://schemas.microsoft.com/office/powerpoint/2010/main" val="235870936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BCFCC3-2071-402D-8DD0-3A7E02DCDA19}" type="datetimeFigureOut">
              <a:rPr lang="en-AU" smtClean="0"/>
              <a:t>13/09/2021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6AA3AE-BB0A-4052-88C3-F2253454EDB3}" type="slidenum">
              <a:rPr lang="en-AU" smtClean="0"/>
              <a:t>‹#›</a:t>
            </a:fld>
            <a:endParaRPr lang="en-AU"/>
          </a:p>
        </p:txBody>
      </p:sp>
    </p:spTree>
    <p:extLst>
      <p:ext uri="{BB962C8B-B14F-4D97-AF65-F5344CB8AC3E}">
        <p14:creationId xmlns:p14="http://schemas.microsoft.com/office/powerpoint/2010/main" val="77199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BCFCC3-2071-402D-8DD0-3A7E02DCDA19}" type="datetimeFigureOut">
              <a:rPr lang="en-AU" smtClean="0"/>
              <a:t>13/09/2021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6AA3AE-BB0A-4052-88C3-F2253454EDB3}" type="slidenum">
              <a:rPr lang="en-AU" smtClean="0"/>
              <a:t>‹#›</a:t>
            </a:fld>
            <a:endParaRPr lang="en-AU"/>
          </a:p>
        </p:txBody>
      </p:sp>
    </p:spTree>
    <p:extLst>
      <p:ext uri="{BB962C8B-B14F-4D97-AF65-F5344CB8AC3E}">
        <p14:creationId xmlns:p14="http://schemas.microsoft.com/office/powerpoint/2010/main" val="26782164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BCFCC3-2071-402D-8DD0-3A7E02DCDA19}" type="datetimeFigureOut">
              <a:rPr lang="en-AU" smtClean="0"/>
              <a:t>13/09/2021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6AA3AE-BB0A-4052-88C3-F2253454EDB3}" type="slidenum">
              <a:rPr lang="en-AU" smtClean="0"/>
              <a:t>‹#›</a:t>
            </a:fld>
            <a:endParaRPr lang="en-AU"/>
          </a:p>
        </p:txBody>
      </p:sp>
    </p:spTree>
    <p:extLst>
      <p:ext uri="{BB962C8B-B14F-4D97-AF65-F5344CB8AC3E}">
        <p14:creationId xmlns:p14="http://schemas.microsoft.com/office/powerpoint/2010/main" val="4287150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BCFCC3-2071-402D-8DD0-3A7E02DCDA19}" type="datetimeFigureOut">
              <a:rPr lang="en-AU" smtClean="0"/>
              <a:t>13/09/2021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6AA3AE-BB0A-4052-88C3-F2253454EDB3}" type="slidenum">
              <a:rPr lang="en-AU" smtClean="0"/>
              <a:t>‹#›</a:t>
            </a:fld>
            <a:endParaRPr lang="en-AU"/>
          </a:p>
        </p:txBody>
      </p:sp>
    </p:spTree>
    <p:extLst>
      <p:ext uri="{BB962C8B-B14F-4D97-AF65-F5344CB8AC3E}">
        <p14:creationId xmlns:p14="http://schemas.microsoft.com/office/powerpoint/2010/main" val="3915994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BCFCC3-2071-402D-8DD0-3A7E02DCDA19}" type="datetimeFigureOut">
              <a:rPr lang="en-AU" smtClean="0"/>
              <a:t>13/09/2021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6AA3AE-BB0A-4052-88C3-F2253454EDB3}" type="slidenum">
              <a:rPr lang="en-AU" smtClean="0"/>
              <a:t>‹#›</a:t>
            </a:fld>
            <a:endParaRPr lang="en-AU"/>
          </a:p>
        </p:txBody>
      </p:sp>
    </p:spTree>
    <p:extLst>
      <p:ext uri="{BB962C8B-B14F-4D97-AF65-F5344CB8AC3E}">
        <p14:creationId xmlns:p14="http://schemas.microsoft.com/office/powerpoint/2010/main" val="21213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BCFCC3-2071-402D-8DD0-3A7E02DCDA19}" type="datetimeFigureOut">
              <a:rPr lang="en-AU" smtClean="0"/>
              <a:t>13/09/2021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6AA3AE-BB0A-4052-88C3-F2253454EDB3}" type="slidenum">
              <a:rPr lang="en-AU" smtClean="0"/>
              <a:t>‹#›</a:t>
            </a:fld>
            <a:endParaRPr lang="en-AU"/>
          </a:p>
        </p:txBody>
      </p:sp>
    </p:spTree>
    <p:extLst>
      <p:ext uri="{BB962C8B-B14F-4D97-AF65-F5344CB8AC3E}">
        <p14:creationId xmlns:p14="http://schemas.microsoft.com/office/powerpoint/2010/main" val="269182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BCFCC3-2071-402D-8DD0-3A7E02DCDA19}" type="datetimeFigureOut">
              <a:rPr lang="en-AU" smtClean="0"/>
              <a:t>13/09/2021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6AA3AE-BB0A-4052-88C3-F2253454EDB3}" type="slidenum">
              <a:rPr lang="en-AU" smtClean="0"/>
              <a:t>‹#›</a:t>
            </a:fld>
            <a:endParaRPr lang="en-AU"/>
          </a:p>
        </p:txBody>
      </p:sp>
    </p:spTree>
    <p:extLst>
      <p:ext uri="{BB962C8B-B14F-4D97-AF65-F5344CB8AC3E}">
        <p14:creationId xmlns:p14="http://schemas.microsoft.com/office/powerpoint/2010/main" val="979931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BCFCC3-2071-402D-8DD0-3A7E02DCDA19}" type="datetimeFigureOut">
              <a:rPr lang="en-AU" smtClean="0"/>
              <a:t>13/09/2021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6AA3AE-BB0A-4052-88C3-F2253454EDB3}" type="slidenum">
              <a:rPr lang="en-AU" smtClean="0"/>
              <a:t>‹#›</a:t>
            </a:fld>
            <a:endParaRPr lang="en-AU"/>
          </a:p>
        </p:txBody>
      </p:sp>
    </p:spTree>
    <p:extLst>
      <p:ext uri="{BB962C8B-B14F-4D97-AF65-F5344CB8AC3E}">
        <p14:creationId xmlns:p14="http://schemas.microsoft.com/office/powerpoint/2010/main" val="1633238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E7BCFCC3-2071-402D-8DD0-3A7E02DCDA19}" type="datetimeFigureOut">
              <a:rPr lang="en-AU" smtClean="0"/>
              <a:t>13/09/2021</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96AA3AE-BB0A-4052-88C3-F2253454EDB3}" type="slidenum">
              <a:rPr lang="en-AU" smtClean="0"/>
              <a:t>‹#›</a:t>
            </a:fld>
            <a:endParaRPr lang="en-AU"/>
          </a:p>
        </p:txBody>
      </p:sp>
    </p:spTree>
    <p:extLst>
      <p:ext uri="{BB962C8B-B14F-4D97-AF65-F5344CB8AC3E}">
        <p14:creationId xmlns:p14="http://schemas.microsoft.com/office/powerpoint/2010/main" val="738581829"/>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13.xml"/><Relationship Id="rId7" Type="http://schemas.openxmlformats.org/officeDocument/2006/relationships/slide" Target="slide31.xml"/><Relationship Id="rId12" Type="http://schemas.openxmlformats.org/officeDocument/2006/relationships/slide" Target="slide57.xml"/><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26.xml"/><Relationship Id="rId11" Type="http://schemas.openxmlformats.org/officeDocument/2006/relationships/slide" Target="slide52.xml"/><Relationship Id="rId5" Type="http://schemas.openxmlformats.org/officeDocument/2006/relationships/slide" Target="slide23.xml"/><Relationship Id="rId10" Type="http://schemas.openxmlformats.org/officeDocument/2006/relationships/slide" Target="slide46.xml"/><Relationship Id="rId4" Type="http://schemas.openxmlformats.org/officeDocument/2006/relationships/slide" Target="slide17.xml"/><Relationship Id="rId9" Type="http://schemas.openxmlformats.org/officeDocument/2006/relationships/slide" Target="slide4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enior-secondary.scsa.wa.edu.au/syllabus-and-support-materials/science/physic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twig-world.com/film/nobel-prize-by-chance-863/"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9CE9A-74A8-4BA2-9919-F0B474CF4137}"/>
              </a:ext>
            </a:extLst>
          </p:cNvPr>
          <p:cNvSpPr>
            <a:spLocks noGrp="1"/>
          </p:cNvSpPr>
          <p:nvPr>
            <p:ph type="ctrTitle"/>
          </p:nvPr>
        </p:nvSpPr>
        <p:spPr/>
        <p:txBody>
          <a:bodyPr/>
          <a:lstStyle/>
          <a:p>
            <a:r>
              <a:rPr lang="en-US" dirty="0"/>
              <a:t>The Standard Model</a:t>
            </a:r>
            <a:endParaRPr lang="en-AU" dirty="0"/>
          </a:p>
        </p:txBody>
      </p:sp>
      <p:sp>
        <p:nvSpPr>
          <p:cNvPr id="3" name="Subtitle 2">
            <a:extLst>
              <a:ext uri="{FF2B5EF4-FFF2-40B4-BE49-F238E27FC236}">
                <a16:creationId xmlns:a16="http://schemas.microsoft.com/office/drawing/2014/main" id="{ED2AAC5C-C285-49F6-8744-A6C81F50F7BF}"/>
              </a:ext>
            </a:extLst>
          </p:cNvPr>
          <p:cNvSpPr>
            <a:spLocks noGrp="1"/>
          </p:cNvSpPr>
          <p:nvPr>
            <p:ph type="subTitle" idx="1"/>
          </p:nvPr>
        </p:nvSpPr>
        <p:spPr>
          <a:xfrm>
            <a:off x="2209799" y="2975429"/>
            <a:ext cx="9144000" cy="1472971"/>
          </a:xfrm>
        </p:spPr>
        <p:txBody>
          <a:bodyPr numCol="3">
            <a:noAutofit/>
          </a:bodyPr>
          <a:lstStyle/>
          <a:p>
            <a:pPr marL="342900" indent="-342900" algn="l">
              <a:buFont typeface="Arial" panose="020B0604020202020204" pitchFamily="34" charset="0"/>
              <a:buChar char="•"/>
            </a:pPr>
            <a:r>
              <a:rPr lang="en-US" sz="1600" dirty="0">
                <a:hlinkClick r:id="rId2" action="ppaction://hlinksldjump"/>
              </a:rPr>
              <a:t>Distances in space</a:t>
            </a:r>
            <a:endParaRPr lang="en-US" sz="1600" dirty="0"/>
          </a:p>
          <a:p>
            <a:pPr marL="342900" indent="-342900" algn="l">
              <a:buFont typeface="Arial" panose="020B0604020202020204" pitchFamily="34" charset="0"/>
              <a:buChar char="•"/>
            </a:pPr>
            <a:r>
              <a:rPr lang="en-US" sz="1600" dirty="0">
                <a:hlinkClick r:id="rId3" action="ppaction://hlinksldjump"/>
              </a:rPr>
              <a:t>Expanding Universe</a:t>
            </a:r>
            <a:endParaRPr lang="en-US" sz="1600" dirty="0"/>
          </a:p>
          <a:p>
            <a:pPr marL="342900" indent="-342900" algn="l">
              <a:buFont typeface="Arial" panose="020B0604020202020204" pitchFamily="34" charset="0"/>
              <a:buChar char="•"/>
            </a:pPr>
            <a:r>
              <a:rPr lang="en-AU" sz="1600" dirty="0">
                <a:hlinkClick r:id="rId4" action="ppaction://hlinksldjump"/>
              </a:rPr>
              <a:t>Big Bang Theory</a:t>
            </a:r>
            <a:endParaRPr lang="en-AU" sz="1600" dirty="0"/>
          </a:p>
          <a:p>
            <a:pPr marL="342900" indent="-342900" algn="l">
              <a:buFont typeface="Arial" panose="020B0604020202020204" pitchFamily="34" charset="0"/>
              <a:buChar char="•"/>
            </a:pPr>
            <a:r>
              <a:rPr lang="en-AU" sz="1600" dirty="0">
                <a:hlinkClick r:id="rId5" action="ppaction://hlinksldjump"/>
              </a:rPr>
              <a:t>Future of the Universe</a:t>
            </a:r>
            <a:endParaRPr lang="en-AU" sz="1600" dirty="0"/>
          </a:p>
          <a:p>
            <a:pPr marL="342900" indent="-342900" algn="l">
              <a:buFont typeface="Arial" panose="020B0604020202020204" pitchFamily="34" charset="0"/>
              <a:buChar char="•"/>
            </a:pPr>
            <a:r>
              <a:rPr lang="en-AU" sz="1600" dirty="0">
                <a:hlinkClick r:id="rId6" action="ppaction://hlinksldjump"/>
              </a:rPr>
              <a:t>Particle accelerators</a:t>
            </a:r>
            <a:endParaRPr lang="en-AU" sz="1600" dirty="0"/>
          </a:p>
          <a:p>
            <a:pPr marL="342900" indent="-342900" algn="l">
              <a:buFont typeface="Arial" panose="020B0604020202020204" pitchFamily="34" charset="0"/>
              <a:buChar char="•"/>
            </a:pPr>
            <a:r>
              <a:rPr lang="en-AU" sz="1600" dirty="0">
                <a:hlinkClick r:id="rId7" action="ppaction://hlinksldjump"/>
              </a:rPr>
              <a:t>The Standard Model</a:t>
            </a:r>
            <a:endParaRPr lang="en-AU" sz="1600" dirty="0"/>
          </a:p>
          <a:p>
            <a:pPr marL="342900" indent="-342900" algn="l">
              <a:buFont typeface="Arial" panose="020B0604020202020204" pitchFamily="34" charset="0"/>
              <a:buChar char="•"/>
            </a:pPr>
            <a:r>
              <a:rPr lang="en-AU" sz="1600" dirty="0">
                <a:hlinkClick r:id="rId8" action="ppaction://hlinksldjump"/>
              </a:rPr>
              <a:t>Antimatter</a:t>
            </a:r>
            <a:endParaRPr lang="en-AU" sz="1600" dirty="0"/>
          </a:p>
          <a:p>
            <a:pPr marL="342900" indent="-342900" algn="l">
              <a:buFont typeface="Arial" panose="020B0604020202020204" pitchFamily="34" charset="0"/>
              <a:buChar char="•"/>
            </a:pPr>
            <a:r>
              <a:rPr lang="en-AU" sz="1600" dirty="0">
                <a:hlinkClick r:id="rId9" action="ppaction://hlinksldjump"/>
              </a:rPr>
              <a:t>Hadrons</a:t>
            </a:r>
            <a:endParaRPr lang="en-AU" sz="1600" dirty="0"/>
          </a:p>
          <a:p>
            <a:pPr marL="342900" indent="-342900" algn="l">
              <a:buFont typeface="Arial" panose="020B0604020202020204" pitchFamily="34" charset="0"/>
              <a:buChar char="•"/>
            </a:pPr>
            <a:r>
              <a:rPr lang="en-AU" sz="1600" dirty="0">
                <a:hlinkClick r:id="rId10" action="ppaction://hlinksldjump"/>
              </a:rPr>
              <a:t>Leptons</a:t>
            </a:r>
            <a:endParaRPr lang="en-AU" sz="1600" dirty="0"/>
          </a:p>
          <a:p>
            <a:pPr marL="342900" indent="-342900" algn="l">
              <a:buFont typeface="Arial" panose="020B0604020202020204" pitchFamily="34" charset="0"/>
              <a:buChar char="•"/>
            </a:pPr>
            <a:r>
              <a:rPr lang="en-AU" sz="1600" dirty="0">
                <a:hlinkClick r:id="rId11" action="ppaction://hlinksldjump"/>
              </a:rPr>
              <a:t>Fundamental forces</a:t>
            </a:r>
            <a:endParaRPr lang="en-AU" sz="1600" dirty="0"/>
          </a:p>
          <a:p>
            <a:pPr marL="342900" indent="-342900" algn="l">
              <a:buFont typeface="Arial" panose="020B0604020202020204" pitchFamily="34" charset="0"/>
              <a:buChar char="•"/>
            </a:pPr>
            <a:r>
              <a:rPr lang="en-AU" sz="1600" dirty="0">
                <a:hlinkClick r:id="rId12" action="ppaction://hlinksldjump"/>
              </a:rPr>
              <a:t>The Big Bang and the Standard Model</a:t>
            </a:r>
            <a:endParaRPr lang="en-AU" sz="1600" dirty="0"/>
          </a:p>
        </p:txBody>
      </p:sp>
    </p:spTree>
    <p:extLst>
      <p:ext uri="{BB962C8B-B14F-4D97-AF65-F5344CB8AC3E}">
        <p14:creationId xmlns:p14="http://schemas.microsoft.com/office/powerpoint/2010/main" val="3867639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87560-69B0-40CF-9E28-5C65CAFCE521}"/>
              </a:ext>
            </a:extLst>
          </p:cNvPr>
          <p:cNvSpPr>
            <a:spLocks noGrp="1"/>
          </p:cNvSpPr>
          <p:nvPr>
            <p:ph type="title"/>
          </p:nvPr>
        </p:nvSpPr>
        <p:spPr/>
        <p:txBody>
          <a:bodyPr/>
          <a:lstStyle/>
          <a:p>
            <a:r>
              <a:rPr lang="en-US" dirty="0"/>
              <a:t>Example</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DEFE6E7-EDC3-4CC6-ABD4-561DE0F0FC1F}"/>
                  </a:ext>
                </a:extLst>
              </p:cNvPr>
              <p:cNvSpPr>
                <a:spLocks noGrp="1"/>
              </p:cNvSpPr>
              <p:nvPr>
                <p:ph idx="1"/>
              </p:nvPr>
            </p:nvSpPr>
            <p:spPr/>
            <p:txBody>
              <a:bodyPr/>
              <a:lstStyle/>
              <a:p>
                <a:r>
                  <a:rPr lang="en-US" dirty="0"/>
                  <a:t>A star is observed to have an </a:t>
                </a:r>
                <a:r>
                  <a:rPr lang="en-US" dirty="0" err="1"/>
                  <a:t>ionised</a:t>
                </a:r>
                <a:r>
                  <a:rPr lang="en-US" dirty="0"/>
                  <a:t> atmosphere of helium. The characteristic wavelength of a certain absorption line in helium is 471.3 nm. If the spectrum of the star has this line at a wavelength of 500.1 nm, what is the velocity with which the star is moving away?</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500.1−471.3</m:t>
                          </m:r>
                        </m:num>
                        <m:den>
                          <m:r>
                            <a:rPr lang="en-US" b="0" i="1" smtClean="0">
                              <a:latin typeface="Cambria Math" panose="02040503050406030204" pitchFamily="18" charset="0"/>
                            </a:rPr>
                            <m:t>471.3</m:t>
                          </m:r>
                        </m:den>
                      </m:f>
                      <m:r>
                        <a:rPr lang="en-US" b="0" i="1" smtClean="0">
                          <a:latin typeface="Cambria Math" panose="02040503050406030204" pitchFamily="18" charset="0"/>
                          <a:ea typeface="Cambria Math" panose="02040503050406030204" pitchFamily="18" charset="0"/>
                        </a:rPr>
                        <m:t>×3×</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8</m:t>
                          </m:r>
                        </m:sup>
                      </m:sSup>
                      <m:r>
                        <a:rPr lang="en-US" b="0" i="1" smtClean="0">
                          <a:latin typeface="Cambria Math" panose="02040503050406030204" pitchFamily="18" charset="0"/>
                          <a:ea typeface="Cambria Math" panose="02040503050406030204" pitchFamily="18" charset="0"/>
                        </a:rPr>
                        <m:t>=1.83×</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7</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𝑠</m:t>
                          </m:r>
                        </m:e>
                        <m:sup>
                          <m:r>
                            <a:rPr lang="en-US" b="0" i="1" smtClean="0">
                              <a:latin typeface="Cambria Math" panose="02040503050406030204" pitchFamily="18" charset="0"/>
                              <a:ea typeface="Cambria Math" panose="02040503050406030204" pitchFamily="18" charset="0"/>
                            </a:rPr>
                            <m:t>−1</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𝑜𝑟</m:t>
                      </m:r>
                      <m:r>
                        <a:rPr lang="en-US" b="0" i="1" smtClean="0">
                          <a:latin typeface="Cambria Math" panose="02040503050406030204" pitchFamily="18" charset="0"/>
                          <a:ea typeface="Cambria Math" panose="02040503050406030204" pitchFamily="18" charset="0"/>
                        </a:rPr>
                        <m:t> 0.0611</m:t>
                      </m:r>
                      <m:r>
                        <a:rPr lang="en-US" b="0" i="1" smtClean="0">
                          <a:latin typeface="Cambria Math" panose="02040503050406030204" pitchFamily="18" charset="0"/>
                          <a:ea typeface="Cambria Math" panose="02040503050406030204" pitchFamily="18" charset="0"/>
                        </a:rPr>
                        <m:t>𝑐</m:t>
                      </m:r>
                    </m:oMath>
                  </m:oMathPara>
                </a14:m>
                <a:endParaRPr lang="en-US" dirty="0"/>
              </a:p>
              <a:p>
                <a:endParaRPr lang="en-AU" dirty="0"/>
              </a:p>
            </p:txBody>
          </p:sp>
        </mc:Choice>
        <mc:Fallback xmlns="">
          <p:sp>
            <p:nvSpPr>
              <p:cNvPr id="3" name="Content Placeholder 2">
                <a:extLst>
                  <a:ext uri="{FF2B5EF4-FFF2-40B4-BE49-F238E27FC236}">
                    <a16:creationId xmlns:a16="http://schemas.microsoft.com/office/drawing/2014/main" id="{4DEFE6E7-EDC3-4CC6-ABD4-561DE0F0FC1F}"/>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390791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C4BBD-6124-41A0-AF59-C56E78D8BA96}"/>
              </a:ext>
            </a:extLst>
          </p:cNvPr>
          <p:cNvSpPr>
            <a:spLocks noGrp="1"/>
          </p:cNvSpPr>
          <p:nvPr>
            <p:ph type="title"/>
          </p:nvPr>
        </p:nvSpPr>
        <p:spPr/>
        <p:txBody>
          <a:bodyPr/>
          <a:lstStyle/>
          <a:p>
            <a:r>
              <a:rPr lang="en-US" dirty="0"/>
              <a:t>Hubble’s Law</a:t>
            </a:r>
            <a:endParaRPr lang="en-AU" dirty="0"/>
          </a:p>
        </p:txBody>
      </p:sp>
      <p:sp>
        <p:nvSpPr>
          <p:cNvPr id="3" name="Content Placeholder 2">
            <a:extLst>
              <a:ext uri="{FF2B5EF4-FFF2-40B4-BE49-F238E27FC236}">
                <a16:creationId xmlns:a16="http://schemas.microsoft.com/office/drawing/2014/main" id="{B344C7B9-A527-4845-8BF2-B08C61FFF287}"/>
              </a:ext>
            </a:extLst>
          </p:cNvPr>
          <p:cNvSpPr>
            <a:spLocks noGrp="1"/>
          </p:cNvSpPr>
          <p:nvPr>
            <p:ph idx="1"/>
          </p:nvPr>
        </p:nvSpPr>
        <p:spPr>
          <a:xfrm>
            <a:off x="361380" y="1825624"/>
            <a:ext cx="5897058" cy="4728049"/>
          </a:xfrm>
        </p:spPr>
        <p:txBody>
          <a:bodyPr>
            <a:normAutofit lnSpcReduction="10000"/>
          </a:bodyPr>
          <a:lstStyle/>
          <a:p>
            <a:pPr marL="0" indent="0">
              <a:buNone/>
            </a:pPr>
            <a:r>
              <a:rPr lang="en-US" dirty="0"/>
              <a:t>We can measure:</a:t>
            </a:r>
          </a:p>
          <a:p>
            <a:r>
              <a:rPr lang="en-US" dirty="0"/>
              <a:t>the degree of red-shift of each star – indication of how quickly it is moving away from us</a:t>
            </a:r>
          </a:p>
          <a:p>
            <a:r>
              <a:rPr lang="en-US" dirty="0"/>
              <a:t>the distance to each star</a:t>
            </a:r>
          </a:p>
          <a:p>
            <a:pPr marL="0" indent="0">
              <a:buNone/>
            </a:pPr>
            <a:r>
              <a:rPr lang="en-AU" dirty="0"/>
              <a:t>A linear relationship becomes apparent:</a:t>
            </a:r>
          </a:p>
          <a:p>
            <a:pPr marL="0" indent="0">
              <a:buNone/>
            </a:pPr>
            <a:endParaRPr lang="en-AU" dirty="0"/>
          </a:p>
          <a:p>
            <a:pPr marL="0" indent="0">
              <a:buNone/>
            </a:pPr>
            <a:r>
              <a:rPr lang="en-AU" dirty="0"/>
              <a:t>The velocity of galaxies receding from Earth is roughly proportional to their distance from Earth</a:t>
            </a:r>
          </a:p>
        </p:txBody>
      </p:sp>
      <p:pic>
        <p:nvPicPr>
          <p:cNvPr id="2050" name="Picture 2" descr="Image result for hubble's law">
            <a:extLst>
              <a:ext uri="{FF2B5EF4-FFF2-40B4-BE49-F238E27FC236}">
                <a16:creationId xmlns:a16="http://schemas.microsoft.com/office/drawing/2014/main" id="{7FF45A1F-ADF5-4EDD-94DB-5F23F6949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6104" y="1825623"/>
            <a:ext cx="5519342" cy="472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219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62683-4D4B-4ACA-9B69-0DC0447625B6}"/>
              </a:ext>
            </a:extLst>
          </p:cNvPr>
          <p:cNvSpPr>
            <a:spLocks noGrp="1"/>
          </p:cNvSpPr>
          <p:nvPr>
            <p:ph type="title"/>
          </p:nvPr>
        </p:nvSpPr>
        <p:spPr/>
        <p:txBody>
          <a:bodyPr/>
          <a:lstStyle/>
          <a:p>
            <a:r>
              <a:rPr lang="en-US" dirty="0"/>
              <a:t>Hubble’s Law</a:t>
            </a:r>
            <a:endParaRPr lang="en-AU"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E60DA84F-B03F-4DC0-ADE3-18E12F97179F}"/>
                  </a:ext>
                </a:extLst>
              </p:cNvPr>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𝑣</m:t>
                      </m:r>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0</m:t>
                          </m:r>
                        </m:sub>
                      </m:sSub>
                      <m:r>
                        <a:rPr lang="en-US" i="1">
                          <a:latin typeface="Cambria Math" panose="02040503050406030204" pitchFamily="18" charset="0"/>
                        </a:rPr>
                        <m:t>𝐷</m:t>
                      </m:r>
                    </m:oMath>
                  </m:oMathPara>
                </a14:m>
                <a:endParaRPr lang="en-US" i="1" dirty="0">
                  <a:latin typeface="Cambria Math" panose="02040503050406030204" pitchFamily="18" charset="0"/>
                </a:endParaRPr>
              </a:p>
              <a:p>
                <a:pPr marL="0" indent="0">
                  <a:buNone/>
                </a:pPr>
                <a:endParaRPr lang="en-US"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𝑟𝑒𝑐𝑒𝑠𝑠𝑖𝑜𝑛𝑎𝑙</m:t>
                      </m:r>
                      <m:r>
                        <a:rPr lang="en-US" b="0" i="1" smtClean="0">
                          <a:latin typeface="Cambria Math" panose="02040503050406030204" pitchFamily="18" charset="0"/>
                        </a:rPr>
                        <m:t> </m:t>
                      </m:r>
                      <m:r>
                        <a:rPr lang="en-US" b="0" i="1" smtClean="0">
                          <a:latin typeface="Cambria Math" panose="02040503050406030204" pitchFamily="18" charset="0"/>
                        </a:rPr>
                        <m:t>𝑣𝑒𝑙𝑜𝑐𝑖𝑡𝑦</m:t>
                      </m:r>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r>
                        <a:rPr lang="en-US" b="0" i="1" smtClean="0">
                          <a:latin typeface="Cambria Math" panose="02040503050406030204" pitchFamily="18" charset="0"/>
                        </a:rPr>
                        <m:t>)</m:t>
                      </m:r>
                    </m:oMath>
                  </m:oMathPara>
                </a14:m>
                <a:endParaRPr lang="en-US" b="0" dirty="0"/>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𝐻𝑢𝑏𝑏𝑙𝑒</m:t>
                      </m:r>
                      <m:r>
                        <a:rPr lang="en-US" b="0" i="1" smtClean="0">
                          <a:latin typeface="Cambria Math" panose="02040503050406030204" pitchFamily="18" charset="0"/>
                        </a:rPr>
                        <m:t> </m:t>
                      </m:r>
                      <m:r>
                        <a:rPr lang="en-US" b="0" i="1" smtClean="0">
                          <a:latin typeface="Cambria Math" panose="02040503050406030204" pitchFamily="18" charset="0"/>
                        </a:rPr>
                        <m:t>𝑐𝑜𝑛𝑠𝑡𝑎𝑛𝑡</m:t>
                      </m:r>
                      <m:r>
                        <a:rPr lang="en-US" b="0" i="1" smtClean="0">
                          <a:latin typeface="Cambria Math" panose="02040503050406030204" pitchFamily="18" charset="0"/>
                        </a:rPr>
                        <m:t>=2.29×</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−18</m:t>
                          </m:r>
                        </m:sup>
                      </m:sSup>
                      <m:r>
                        <a:rPr lang="en-US" b="0" i="1" smtClean="0">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−1</m:t>
                          </m:r>
                        </m:sup>
                      </m:sSup>
                    </m:oMath>
                  </m:oMathPara>
                </a14:m>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𝑝𝑟𝑜𝑝𝑒𝑟</m:t>
                      </m:r>
                      <m:r>
                        <a:rPr lang="en-US" b="0" i="1" smtClean="0">
                          <a:latin typeface="Cambria Math" panose="02040503050406030204" pitchFamily="18" charset="0"/>
                        </a:rPr>
                        <m:t> </m:t>
                      </m:r>
                      <m:r>
                        <a:rPr lang="en-US" b="0" i="1" smtClean="0">
                          <a:latin typeface="Cambria Math" panose="02040503050406030204" pitchFamily="18" charset="0"/>
                        </a:rPr>
                        <m:t>𝑑𝑖𝑠𝑡𝑎𝑛𝑐𝑒</m:t>
                      </m:r>
                      <m:r>
                        <a:rPr lang="en-US" b="0" i="1" smtClean="0">
                          <a:latin typeface="Cambria Math" panose="02040503050406030204" pitchFamily="18" charset="0"/>
                        </a:rPr>
                        <m:t> </m:t>
                      </m:r>
                      <m:r>
                        <a:rPr lang="en-US" b="0" i="1" smtClean="0">
                          <a:latin typeface="Cambria Math" panose="02040503050406030204" pitchFamily="18" charset="0"/>
                        </a:rPr>
                        <m:t>𝑓𝑟𝑜𝑚</m:t>
                      </m:r>
                      <m:r>
                        <a:rPr lang="en-US" b="0" i="1" smtClean="0">
                          <a:latin typeface="Cambria Math" panose="02040503050406030204" pitchFamily="18" charset="0"/>
                        </a:rPr>
                        <m:t> </m:t>
                      </m:r>
                      <m:r>
                        <a:rPr lang="en-US" b="0" i="1" smtClean="0">
                          <a:latin typeface="Cambria Math" panose="02040503050406030204" pitchFamily="18" charset="0"/>
                        </a:rPr>
                        <m:t>𝑔𝑎𝑙𝑎𝑥𝑦</m:t>
                      </m:r>
                      <m:r>
                        <a:rPr lang="en-US" b="0" i="1" smtClean="0">
                          <a:latin typeface="Cambria Math" panose="02040503050406030204" pitchFamily="18" charset="0"/>
                        </a:rPr>
                        <m:t> </m:t>
                      </m:r>
                      <m:r>
                        <a:rPr lang="en-US" b="0" i="1" smtClean="0">
                          <a:latin typeface="Cambria Math" panose="02040503050406030204" pitchFamily="18" charset="0"/>
                        </a:rPr>
                        <m:t>𝑡𝑜</m:t>
                      </m:r>
                      <m:r>
                        <a:rPr lang="en-US" b="0" i="1" smtClean="0">
                          <a:latin typeface="Cambria Math" panose="02040503050406030204" pitchFamily="18" charset="0"/>
                        </a:rPr>
                        <m:t> </m:t>
                      </m:r>
                      <m:r>
                        <a:rPr lang="en-US" b="0" i="1" smtClean="0">
                          <a:latin typeface="Cambria Math" panose="02040503050406030204" pitchFamily="18" charset="0"/>
                        </a:rPr>
                        <m:t>𝑜𝑏𝑠𝑒𝑟𝑣𝑒𝑟</m:t>
                      </m:r>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m:t>
                      </m:r>
                    </m:oMath>
                  </m:oMathPara>
                </a14:m>
                <a:endParaRPr lang="en-AU" dirty="0"/>
              </a:p>
              <a:p>
                <a:pPr marL="0" indent="0">
                  <a:buNone/>
                </a:pPr>
                <a:endParaRPr lang="en-AU" dirty="0"/>
              </a:p>
              <a:p>
                <a:r>
                  <a:rPr lang="en-AU" dirty="0"/>
                  <a:t>Hubble constant is not a true constant, it varies over time but is theoretically a constant across the universe at any given point in time</a:t>
                </a:r>
              </a:p>
            </p:txBody>
          </p:sp>
        </mc:Choice>
        <mc:Fallback xmlns="">
          <p:sp>
            <p:nvSpPr>
              <p:cNvPr id="4" name="Content Placeholder 3">
                <a:extLst>
                  <a:ext uri="{FF2B5EF4-FFF2-40B4-BE49-F238E27FC236}">
                    <a16:creationId xmlns:a16="http://schemas.microsoft.com/office/drawing/2014/main" id="{E60DA84F-B03F-4DC0-ADE3-18E12F97179F}"/>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1187762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6FD13-9272-418A-A51E-EBC4DF429FAF}"/>
              </a:ext>
            </a:extLst>
          </p:cNvPr>
          <p:cNvSpPr>
            <a:spLocks noGrp="1"/>
          </p:cNvSpPr>
          <p:nvPr>
            <p:ph type="title"/>
          </p:nvPr>
        </p:nvSpPr>
        <p:spPr/>
        <p:txBody>
          <a:bodyPr/>
          <a:lstStyle/>
          <a:p>
            <a:r>
              <a:rPr lang="en-US" dirty="0"/>
              <a:t>Interpreting Hubble’s Law</a:t>
            </a:r>
            <a:endParaRPr lang="en-AU" dirty="0"/>
          </a:p>
        </p:txBody>
      </p:sp>
      <p:sp>
        <p:nvSpPr>
          <p:cNvPr id="3" name="Content Placeholder 2">
            <a:extLst>
              <a:ext uri="{FF2B5EF4-FFF2-40B4-BE49-F238E27FC236}">
                <a16:creationId xmlns:a16="http://schemas.microsoft.com/office/drawing/2014/main" id="{F1FE0379-54DF-4DDD-A8D1-75EC9C988AA8}"/>
              </a:ext>
            </a:extLst>
          </p:cNvPr>
          <p:cNvSpPr>
            <a:spLocks noGrp="1"/>
          </p:cNvSpPr>
          <p:nvPr>
            <p:ph idx="1"/>
          </p:nvPr>
        </p:nvSpPr>
        <p:spPr>
          <a:xfrm>
            <a:off x="1120000" y="1825625"/>
            <a:ext cx="10233800" cy="4739438"/>
          </a:xfrm>
        </p:spPr>
        <p:txBody>
          <a:bodyPr>
            <a:normAutofit fontScale="92500" lnSpcReduction="10000"/>
          </a:bodyPr>
          <a:lstStyle/>
          <a:p>
            <a:r>
              <a:rPr lang="en-US" dirty="0"/>
              <a:t>What does it mean that all distant galaxies are moving away from us and that the further from us they are, the faster they are moving away?</a:t>
            </a:r>
          </a:p>
          <a:p>
            <a:r>
              <a:rPr lang="en-US" dirty="0"/>
              <a:t>Cannot be explained by saying all stars are exploding outwards from us – would expect all distant galaxies to be moving away at the same speed</a:t>
            </a:r>
          </a:p>
          <a:p>
            <a:r>
              <a:rPr lang="en-US" dirty="0"/>
              <a:t>Cannot be explained by saying all stars are exploding out from a point distant to us – would not expect a linear relationship in all directions</a:t>
            </a:r>
          </a:p>
          <a:p>
            <a:r>
              <a:rPr lang="en-US" dirty="0"/>
              <a:t>Can be explained by saying that space itself is expanding – all galaxies are effectively moving away from each other, the further apart they are, the faster they are effectively moving apart</a:t>
            </a:r>
          </a:p>
          <a:p>
            <a:r>
              <a:rPr lang="en-US" dirty="0"/>
              <a:t>Think of points on the surface of a balloon as it is inflated – the rubber (space) expands causing the points to become further apart even if they are not moving across the rubber (through space) themselves</a:t>
            </a:r>
            <a:endParaRPr lang="en-AU" dirty="0"/>
          </a:p>
        </p:txBody>
      </p:sp>
    </p:spTree>
    <p:extLst>
      <p:ext uri="{BB962C8B-B14F-4D97-AF65-F5344CB8AC3E}">
        <p14:creationId xmlns:p14="http://schemas.microsoft.com/office/powerpoint/2010/main" val="2171959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AB902-D7A9-40AC-80F1-88FA6969BE0E}"/>
              </a:ext>
            </a:extLst>
          </p:cNvPr>
          <p:cNvSpPr>
            <a:spLocks noGrp="1"/>
          </p:cNvSpPr>
          <p:nvPr>
            <p:ph type="title"/>
          </p:nvPr>
        </p:nvSpPr>
        <p:spPr/>
        <p:txBody>
          <a:bodyPr/>
          <a:lstStyle/>
          <a:p>
            <a:r>
              <a:rPr lang="en-US" dirty="0"/>
              <a:t>Implications of Hubble’s Law</a:t>
            </a:r>
            <a:endParaRPr lang="en-AU" dirty="0"/>
          </a:p>
        </p:txBody>
      </p:sp>
      <p:sp>
        <p:nvSpPr>
          <p:cNvPr id="3" name="Content Placeholder 2">
            <a:extLst>
              <a:ext uri="{FF2B5EF4-FFF2-40B4-BE49-F238E27FC236}">
                <a16:creationId xmlns:a16="http://schemas.microsoft.com/office/drawing/2014/main" id="{4DC603AD-F580-4606-B1D2-2B3DE948AB63}"/>
              </a:ext>
            </a:extLst>
          </p:cNvPr>
          <p:cNvSpPr>
            <a:spLocks noGrp="1"/>
          </p:cNvSpPr>
          <p:nvPr>
            <p:ph idx="1"/>
          </p:nvPr>
        </p:nvSpPr>
        <p:spPr/>
        <p:txBody>
          <a:bodyPr/>
          <a:lstStyle/>
          <a:p>
            <a:r>
              <a:rPr lang="en-US" dirty="0"/>
              <a:t>Space itself is expanding</a:t>
            </a:r>
          </a:p>
          <a:p>
            <a:r>
              <a:rPr lang="en-US" dirty="0"/>
              <a:t>Tracking backwards through time there is a point where space would contract back to a singularity – age of the universe</a:t>
            </a:r>
          </a:p>
          <a:p>
            <a:r>
              <a:rPr lang="en-US" dirty="0"/>
              <a:t>Expansion of space out from some beginning referred to as the Big Bang theory</a:t>
            </a:r>
          </a:p>
          <a:p>
            <a:r>
              <a:rPr lang="en-US" dirty="0"/>
              <a:t>the Big Bang is not a conventional explosion – does not require a center of the universe – universe may well be infinite in extent</a:t>
            </a:r>
            <a:endParaRPr lang="en-AU" dirty="0"/>
          </a:p>
        </p:txBody>
      </p:sp>
    </p:spTree>
    <p:extLst>
      <p:ext uri="{BB962C8B-B14F-4D97-AF65-F5344CB8AC3E}">
        <p14:creationId xmlns:p14="http://schemas.microsoft.com/office/powerpoint/2010/main" val="901463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4587F-ABCA-487C-8FF5-CABB41FFC762}"/>
              </a:ext>
            </a:extLst>
          </p:cNvPr>
          <p:cNvSpPr>
            <a:spLocks noGrp="1"/>
          </p:cNvSpPr>
          <p:nvPr>
            <p:ph type="title"/>
          </p:nvPr>
        </p:nvSpPr>
        <p:spPr>
          <a:xfrm>
            <a:off x="514693" y="365125"/>
            <a:ext cx="11158964" cy="1325563"/>
          </a:xfrm>
        </p:spPr>
        <p:txBody>
          <a:bodyPr>
            <a:normAutofit fontScale="90000"/>
          </a:bodyPr>
          <a:lstStyle/>
          <a:p>
            <a:r>
              <a:rPr lang="en-US" dirty="0"/>
              <a:t>Age of the universe from Hubble constant</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6490FFB-8FD3-458F-BD2E-4B3B761F9403}"/>
                  </a:ext>
                </a:extLst>
              </p:cNvPr>
              <p:cNvSpPr>
                <a:spLocks noGrp="1"/>
              </p:cNvSpPr>
              <p:nvPr>
                <p:ph idx="1"/>
              </p:nvPr>
            </p:nvSpPr>
            <p:spPr>
              <a:xfrm>
                <a:off x="1120000" y="1825625"/>
                <a:ext cx="10233800" cy="4608028"/>
              </a:xfrm>
            </p:spPr>
            <p:txBody>
              <a:bodyPr>
                <a:normAutofit fontScale="62500" lnSpcReduction="20000"/>
              </a:bodyPr>
              <a:lstStyle/>
              <a:p>
                <a:r>
                  <a:rPr lang="en-US" dirty="0"/>
                  <a:t>Any distant galaxy is believed to have previously been with us in the singularity, if we know how fast it is moving away and how far away it is, we should be able to determine how long it has been moving</a:t>
                </a:r>
              </a:p>
              <a:p>
                <a:pPr marL="0" indent="0">
                  <a:lnSpc>
                    <a:spcPct val="15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𝑠</m:t>
                          </m:r>
                        </m:num>
                        <m:den>
                          <m:r>
                            <a:rPr lang="en-US" b="0" i="1" smtClean="0">
                              <a:latin typeface="Cambria Math" panose="02040503050406030204" pitchFamily="18" charset="0"/>
                            </a:rPr>
                            <m:t>𝑡</m:t>
                          </m:r>
                        </m:den>
                      </m:f>
                      <m:r>
                        <a:rPr lang="en-US" b="0" i="1" smtClean="0">
                          <a:latin typeface="Cambria Math" panose="02040503050406030204" pitchFamily="18" charset="0"/>
                        </a:rPr>
                        <m:t>         </m:t>
                      </m:r>
                      <m:r>
                        <a:rPr lang="en-US" b="0" i="1" smtClean="0">
                          <a:latin typeface="Cambria Math" panose="02040503050406030204" pitchFamily="18" charset="0"/>
                        </a:rPr>
                        <m:t>𝑣</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0</m:t>
                          </m:r>
                        </m:sub>
                      </m:sSub>
                      <m:r>
                        <a:rPr lang="en-US" i="1">
                          <a:latin typeface="Cambria Math" panose="02040503050406030204" pitchFamily="18" charset="0"/>
                        </a:rPr>
                        <m:t>𝐷</m:t>
                      </m:r>
                    </m:oMath>
                  </m:oMathPara>
                </a14:m>
                <a:endParaRPr lang="en-US" i="1" dirty="0">
                  <a:latin typeface="Cambria Math" panose="02040503050406030204" pitchFamily="18" charset="0"/>
                </a:endParaRPr>
              </a:p>
              <a:p>
                <a:pPr marL="0" indent="0">
                  <a:lnSpc>
                    <a:spcPct val="150000"/>
                  </a:lnSpc>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𝑠</m:t>
                          </m:r>
                        </m:num>
                        <m:den>
                          <m:r>
                            <a:rPr lang="en-US" i="1">
                              <a:latin typeface="Cambria Math" panose="02040503050406030204" pitchFamily="18" charset="0"/>
                            </a:rPr>
                            <m:t>𝑡</m:t>
                          </m:r>
                        </m:den>
                      </m:f>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0</m:t>
                          </m:r>
                        </m:sub>
                      </m:sSub>
                      <m:r>
                        <a:rPr lang="en-US" i="1">
                          <a:latin typeface="Cambria Math" panose="02040503050406030204" pitchFamily="18" charset="0"/>
                        </a:rPr>
                        <m:t>𝐷</m:t>
                      </m:r>
                    </m:oMath>
                  </m:oMathPara>
                </a14:m>
                <a:endParaRPr lang="en-US" i="1" dirty="0">
                  <a:latin typeface="Cambria Math" panose="02040503050406030204" pitchFamily="18" charset="0"/>
                </a:endParaRPr>
              </a:p>
              <a:p>
                <a:pPr marL="0" indent="0">
                  <a:lnSpc>
                    <a:spcPct val="150000"/>
                  </a:lnSpc>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i="1">
                              <a:latin typeface="Cambria Math" panose="02040503050406030204" pitchFamily="18" charset="0"/>
                            </a:rPr>
                            <m:t>𝑡</m:t>
                          </m:r>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0</m:t>
                          </m:r>
                        </m:sub>
                      </m:sSub>
                    </m:oMath>
                  </m:oMathPara>
                </a14:m>
                <a:endParaRPr lang="en-US" i="1" dirty="0">
                  <a:latin typeface="Cambria Math" panose="02040503050406030204" pitchFamily="18" charset="0"/>
                </a:endParaRPr>
              </a:p>
              <a:p>
                <a:pPr marL="0" indent="0">
                  <a:lnSpc>
                    <a:spcPct val="15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0</m:t>
                              </m:r>
                            </m:sub>
                          </m:sSub>
                        </m:den>
                      </m:f>
                    </m:oMath>
                  </m:oMathPara>
                </a14:m>
                <a:endParaRPr lang="en-US" i="1" dirty="0">
                  <a:latin typeface="Cambria Math" panose="02040503050406030204" pitchFamily="18" charset="0"/>
                </a:endParaRPr>
              </a:p>
              <a:p>
                <a:pPr>
                  <a:lnSpc>
                    <a:spcPct val="150000"/>
                  </a:lnSpc>
                </a:pPr>
                <a:r>
                  <a:rPr lang="en-US" dirty="0"/>
                  <a:t>So, the age of the universe can be found</a:t>
                </a:r>
                <a:r>
                  <a:rPr lang="en-AU" dirty="0"/>
                  <a:t> as the inverse of the Hubble constant (be careful with units)</a:t>
                </a:r>
                <a:endParaRPr lang="en-US" i="1" dirty="0">
                  <a:latin typeface="Cambria Math" panose="02040503050406030204" pitchFamily="18" charset="0"/>
                </a:endParaRPr>
              </a:p>
              <a:p>
                <a:pPr>
                  <a:lnSpc>
                    <a:spcPct val="150000"/>
                  </a:lnSpc>
                </a:pPr>
                <a:r>
                  <a:rPr lang="en-AU" dirty="0"/>
                  <a:t>Limitation – the Hubble constant is not truly a constant, should account for increasing rate of expansion</a:t>
                </a:r>
              </a:p>
            </p:txBody>
          </p:sp>
        </mc:Choice>
        <mc:Fallback xmlns="">
          <p:sp>
            <p:nvSpPr>
              <p:cNvPr id="3" name="Content Placeholder 2">
                <a:extLst>
                  <a:ext uri="{FF2B5EF4-FFF2-40B4-BE49-F238E27FC236}">
                    <a16:creationId xmlns:a16="http://schemas.microsoft.com/office/drawing/2014/main" id="{F6490FFB-8FD3-458F-BD2E-4B3B761F9403}"/>
                  </a:ext>
                </a:extLst>
              </p:cNvPr>
              <p:cNvSpPr>
                <a:spLocks noGrp="1" noRot="1" noChangeAspect="1" noMove="1" noResize="1" noEditPoints="1" noAdjustHandles="1" noChangeArrowheads="1" noChangeShapeType="1" noTextEdit="1"/>
              </p:cNvSpPr>
              <p:nvPr>
                <p:ph idx="1"/>
              </p:nvPr>
            </p:nvSpPr>
            <p:spPr>
              <a:xfrm>
                <a:off x="1120000" y="1825625"/>
                <a:ext cx="10233800" cy="4608028"/>
              </a:xfrm>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2088642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8BACA-1D1E-4C67-A008-87E7F8C0DFBE}"/>
              </a:ext>
            </a:extLst>
          </p:cNvPr>
          <p:cNvSpPr>
            <a:spLocks noGrp="1"/>
          </p:cNvSpPr>
          <p:nvPr>
            <p:ph type="title"/>
          </p:nvPr>
        </p:nvSpPr>
        <p:spPr/>
        <p:txBody>
          <a:bodyPr/>
          <a:lstStyle/>
          <a:p>
            <a:r>
              <a:rPr lang="en-US" dirty="0"/>
              <a:t>Units for Hubble ‘constant’</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FA71EF5-65C8-4ABB-AEB3-4F81776DAE70}"/>
                  </a:ext>
                </a:extLst>
              </p:cNvPr>
              <p:cNvSpPr>
                <a:spLocks noGrp="1"/>
              </p:cNvSpPr>
              <p:nvPr>
                <p:ph idx="1"/>
              </p:nvPr>
            </p:nvSpPr>
            <p:spPr/>
            <p:txBody>
              <a:bodyPr/>
              <a:lstStyle/>
              <a:p>
                <a:r>
                  <a:rPr lang="en-US" dirty="0"/>
                  <a:t>SI units are s</a:t>
                </a:r>
                <a:r>
                  <a:rPr lang="en-US" baseline="30000" dirty="0"/>
                  <a:t>-1</a:t>
                </a:r>
                <a:r>
                  <a:rPr lang="en-US" dirty="0"/>
                  <a:t> but more commonly given as km s</a:t>
                </a:r>
                <a:r>
                  <a:rPr lang="en-US" baseline="30000" dirty="0"/>
                  <a:t>-1</a:t>
                </a:r>
                <a:r>
                  <a:rPr lang="en-US" dirty="0"/>
                  <a:t> Mpc</a:t>
                </a:r>
                <a:r>
                  <a:rPr lang="en-US" baseline="30000" dirty="0"/>
                  <a:t>-1</a:t>
                </a:r>
              </a:p>
              <a:p>
                <a:r>
                  <a:rPr lang="en-AU" dirty="0"/>
                  <a:t>Demonstrate that 70 </a:t>
                </a:r>
                <a:r>
                  <a:rPr lang="en-US" dirty="0"/>
                  <a:t>km s</a:t>
                </a:r>
                <a:r>
                  <a:rPr lang="en-US" baseline="30000" dirty="0"/>
                  <a:t>-1</a:t>
                </a:r>
                <a:r>
                  <a:rPr lang="en-US" dirty="0"/>
                  <a:t> Mpc</a:t>
                </a:r>
                <a:r>
                  <a:rPr lang="en-US" baseline="30000" dirty="0"/>
                  <a:t>-1</a:t>
                </a:r>
                <a:r>
                  <a:rPr lang="en-US" dirty="0"/>
                  <a:t> </a:t>
                </a:r>
                <a:r>
                  <a:rPr lang="en-AU" dirty="0"/>
                  <a:t>≈ 2.29 x 10</a:t>
                </a:r>
                <a:r>
                  <a:rPr lang="en-AU" baseline="30000" dirty="0"/>
                  <a:t>-18</a:t>
                </a:r>
                <a:r>
                  <a:rPr lang="en-AU" dirty="0"/>
                  <a:t> s</a:t>
                </a:r>
                <a:r>
                  <a:rPr lang="en-AU" baseline="30000" dirty="0"/>
                  <a:t>-1</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7</m:t>
                      </m:r>
                      <m:r>
                        <a:rPr lang="en-US" b="0" i="1" smtClean="0">
                          <a:latin typeface="Cambria Math" panose="02040503050406030204" pitchFamily="18" charset="0"/>
                        </a:rPr>
                        <m:t>0 </m:t>
                      </m:r>
                      <m:r>
                        <a:rPr lang="en-US" b="0" i="1" smtClean="0">
                          <a:latin typeface="Cambria Math" panose="02040503050406030204" pitchFamily="18" charset="0"/>
                        </a:rPr>
                        <m:t>𝑘𝑚</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𝑀𝑝𝑐</m:t>
                          </m:r>
                        </m:e>
                        <m:sup>
                          <m:r>
                            <a:rPr lang="en-US" b="0" i="1" smtClean="0">
                              <a:latin typeface="Cambria Math" panose="02040503050406030204" pitchFamily="18" charset="0"/>
                            </a:rPr>
                            <m:t>−1</m:t>
                          </m:r>
                        </m:sup>
                      </m:sSup>
                      <m:r>
                        <a:rPr lang="en-US" b="0" i="1" smtClean="0">
                          <a:latin typeface="Cambria Math" panose="02040503050406030204" pitchFamily="18" charset="0"/>
                        </a:rPr>
                        <m:t>=70000 </m:t>
                      </m:r>
                      <m:r>
                        <a:rPr lang="en-US" i="1">
                          <a:latin typeface="Cambria Math" panose="02040503050406030204" pitchFamily="18" charset="0"/>
                        </a:rPr>
                        <m:t>𝑚</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−1</m:t>
                          </m:r>
                        </m:sup>
                      </m:sSup>
                      <m:sSup>
                        <m:sSupPr>
                          <m:ctrlPr>
                            <a:rPr lang="en-US" i="1">
                              <a:latin typeface="Cambria Math" panose="02040503050406030204" pitchFamily="18" charset="0"/>
                            </a:rPr>
                          </m:ctrlPr>
                        </m:sSupPr>
                        <m:e>
                          <m:r>
                            <a:rPr lang="en-US" i="1">
                              <a:latin typeface="Cambria Math" panose="02040503050406030204" pitchFamily="18" charset="0"/>
                            </a:rPr>
                            <m:t>𝑀𝑝𝑐</m:t>
                          </m:r>
                        </m:e>
                        <m:sup>
                          <m:r>
                            <a:rPr lang="en-US" i="1">
                              <a:latin typeface="Cambria Math" panose="02040503050406030204" pitchFamily="18" charset="0"/>
                            </a:rPr>
                            <m:t>−1</m:t>
                          </m:r>
                        </m:sup>
                      </m:sSup>
                    </m:oMath>
                  </m:oMathPara>
                </a14:m>
                <a:endParaRPr lang="en-US" i="1" dirty="0">
                  <a:latin typeface="Cambria Math" panose="02040503050406030204" pitchFamily="18" charset="0"/>
                </a:endParaRPr>
              </a:p>
              <a:p>
                <a:pPr marL="0" indent="0">
                  <a:buNone/>
                </a:pPr>
                <a:endParaRPr lang="en-US"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m:t>
                      </m:r>
                      <m:r>
                        <a:rPr lang="en-US" b="0" i="1" smtClean="0">
                          <a:latin typeface="Cambria Math" panose="02040503050406030204" pitchFamily="18" charset="0"/>
                        </a:rPr>
                        <m:t>𝑀𝑝𝑐</m:t>
                      </m:r>
                      <m:r>
                        <a:rPr lang="en-US" b="0" i="1" smtClean="0">
                          <a:latin typeface="Cambria Math" panose="02040503050406030204" pitchFamily="18" charset="0"/>
                        </a:rPr>
                        <m:t>=3.26×</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6</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𝑙𝑦</m:t>
                      </m:r>
                    </m:oMath>
                  </m:oMathPara>
                </a14:m>
                <a:endParaRPr lang="en-US" b="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3.26</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6</m:t>
                          </m:r>
                        </m:sup>
                      </m:sSup>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𝑙𝑦</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3.26</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6</m:t>
                          </m:r>
                        </m:sup>
                      </m:sSup>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8</m:t>
                          </m:r>
                        </m:sup>
                      </m:sSup>
                      <m:r>
                        <a:rPr lang="en-US" b="0" i="1" smtClean="0">
                          <a:latin typeface="Cambria Math" panose="02040503050406030204" pitchFamily="18" charset="0"/>
                          <a:ea typeface="Cambria Math" panose="02040503050406030204" pitchFamily="18" charset="0"/>
                        </a:rPr>
                        <m:t>×60×60×24×365 </m:t>
                      </m:r>
                      <m:r>
                        <a:rPr lang="en-US" b="0" i="1" smtClean="0">
                          <a:latin typeface="Cambria Math" panose="02040503050406030204" pitchFamily="18" charset="0"/>
                          <a:ea typeface="Cambria Math" panose="02040503050406030204" pitchFamily="18" charset="0"/>
                        </a:rPr>
                        <m:t>𝑚</m:t>
                      </m:r>
                    </m:oMath>
                  </m:oMathPara>
                </a14:m>
                <a:endParaRPr lang="en-US" b="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3.26</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6</m:t>
                          </m:r>
                        </m:sup>
                      </m:sSup>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𝑙𝑦</m:t>
                      </m:r>
                      <m:r>
                        <a:rPr lang="en-US" b="0" i="1" smtClean="0">
                          <a:latin typeface="Cambria Math" panose="02040503050406030204" pitchFamily="18" charset="0"/>
                          <a:ea typeface="Cambria Math" panose="02040503050406030204" pitchFamily="18" charset="0"/>
                        </a:rPr>
                        <m:t>=3.08×</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22</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m:t>
                      </m:r>
                    </m:oMath>
                  </m:oMathPara>
                </a14:m>
                <a:endParaRPr lang="en-US" b="0" dirty="0">
                  <a:ea typeface="Cambria Math" panose="02040503050406030204" pitchFamily="18" charset="0"/>
                </a:endParaRPr>
              </a:p>
              <a:p>
                <a:pPr marL="0" indent="0">
                  <a:buNone/>
                </a:pPr>
                <a:endParaRPr lang="en-US" b="0" dirty="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70000 </m:t>
                      </m:r>
                      <m:r>
                        <a:rPr lang="en-US" i="1">
                          <a:latin typeface="Cambria Math" panose="02040503050406030204" pitchFamily="18" charset="0"/>
                        </a:rPr>
                        <m:t>𝑚</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−1</m:t>
                          </m:r>
                        </m:sup>
                      </m:sSup>
                      <m:sSup>
                        <m:sSupPr>
                          <m:ctrlPr>
                            <a:rPr lang="en-US" i="1">
                              <a:latin typeface="Cambria Math" panose="02040503050406030204" pitchFamily="18" charset="0"/>
                            </a:rPr>
                          </m:ctrlPr>
                        </m:sSupPr>
                        <m:e>
                          <m:r>
                            <a:rPr lang="en-US" i="1">
                              <a:latin typeface="Cambria Math" panose="02040503050406030204" pitchFamily="18" charset="0"/>
                            </a:rPr>
                            <m:t>𝑀𝑝𝑐</m:t>
                          </m:r>
                        </m:e>
                        <m:sup>
                          <m:r>
                            <a:rPr lang="en-US" i="1">
                              <a:latin typeface="Cambria Math" panose="02040503050406030204" pitchFamily="18" charset="0"/>
                            </a:rPr>
                            <m:t>−1</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70000</m:t>
                          </m:r>
                        </m:num>
                        <m:den>
                          <m:r>
                            <a:rPr lang="en-US" i="1">
                              <a:latin typeface="Cambria Math" panose="02040503050406030204" pitchFamily="18" charset="0"/>
                              <a:ea typeface="Cambria Math" panose="02040503050406030204" pitchFamily="18" charset="0"/>
                            </a:rPr>
                            <m:t>3.08×</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22</m:t>
                              </m:r>
                            </m:sup>
                          </m:sSup>
                        </m:den>
                      </m:f>
                      <m:r>
                        <a:rPr lang="en-US" b="0" i="1" smtClean="0">
                          <a:latin typeface="Cambria Math" panose="02040503050406030204" pitchFamily="18" charset="0"/>
                        </a:rPr>
                        <m:t>=2.27</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−18</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oMath>
                  </m:oMathPara>
                </a14:m>
                <a:endParaRPr lang="en-AU" dirty="0"/>
              </a:p>
            </p:txBody>
          </p:sp>
        </mc:Choice>
        <mc:Fallback xmlns="">
          <p:sp>
            <p:nvSpPr>
              <p:cNvPr id="3" name="Content Placeholder 2">
                <a:extLst>
                  <a:ext uri="{FF2B5EF4-FFF2-40B4-BE49-F238E27FC236}">
                    <a16:creationId xmlns:a16="http://schemas.microsoft.com/office/drawing/2014/main" id="{EFA71EF5-65C8-4ABB-AEB3-4F81776DAE70}"/>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208898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C01B1-2697-4D00-8C8B-CF98825C57B8}"/>
              </a:ext>
            </a:extLst>
          </p:cNvPr>
          <p:cNvSpPr>
            <a:spLocks noGrp="1"/>
          </p:cNvSpPr>
          <p:nvPr>
            <p:ph type="title"/>
          </p:nvPr>
        </p:nvSpPr>
        <p:spPr>
          <a:xfrm>
            <a:off x="838200" y="1"/>
            <a:ext cx="10515600" cy="1215549"/>
          </a:xfrm>
        </p:spPr>
        <p:txBody>
          <a:bodyPr>
            <a:normAutofit fontScale="90000"/>
          </a:bodyPr>
          <a:lstStyle/>
          <a:p>
            <a:r>
              <a:rPr lang="en-US" dirty="0"/>
              <a:t>Big Bang Theory development timeline</a:t>
            </a:r>
            <a:endParaRPr lang="en-AU" dirty="0"/>
          </a:p>
        </p:txBody>
      </p:sp>
      <p:sp>
        <p:nvSpPr>
          <p:cNvPr id="3" name="Content Placeholder 2">
            <a:extLst>
              <a:ext uri="{FF2B5EF4-FFF2-40B4-BE49-F238E27FC236}">
                <a16:creationId xmlns:a16="http://schemas.microsoft.com/office/drawing/2014/main" id="{2AE00C56-7DD6-4A7B-87BB-BE83E64EFC21}"/>
              </a:ext>
            </a:extLst>
          </p:cNvPr>
          <p:cNvSpPr>
            <a:spLocks noGrp="1"/>
          </p:cNvSpPr>
          <p:nvPr>
            <p:ph idx="1"/>
          </p:nvPr>
        </p:nvSpPr>
        <p:spPr>
          <a:xfrm>
            <a:off x="1120000" y="1078663"/>
            <a:ext cx="10233800" cy="5710894"/>
          </a:xfrm>
        </p:spPr>
        <p:txBody>
          <a:bodyPr>
            <a:normAutofit fontScale="92500" lnSpcReduction="10000"/>
          </a:bodyPr>
          <a:lstStyle/>
          <a:p>
            <a:r>
              <a:rPr lang="en-US" dirty="0"/>
              <a:t>1912 </a:t>
            </a:r>
            <a:r>
              <a:rPr lang="en-US" dirty="0" err="1"/>
              <a:t>Vesto</a:t>
            </a:r>
            <a:r>
              <a:rPr lang="en-US" dirty="0"/>
              <a:t> </a:t>
            </a:r>
            <a:r>
              <a:rPr lang="en-US" dirty="0" err="1"/>
              <a:t>Slipher</a:t>
            </a:r>
            <a:r>
              <a:rPr lang="en-US" dirty="0"/>
              <a:t> recognizes spectral shift in distant stars - determines that distant spiral galaxies are receding from the Earth</a:t>
            </a:r>
          </a:p>
          <a:p>
            <a:r>
              <a:rPr lang="en-US" dirty="0"/>
              <a:t>1915 Albert Einstein’s theory of General Relativity only works for either an expanding or contracting universe – Einstein thinks this is an error, begins looking for a way to adjust it to a static universe</a:t>
            </a:r>
          </a:p>
          <a:p>
            <a:r>
              <a:rPr lang="en-US" dirty="0"/>
              <a:t>1927 Georges </a:t>
            </a:r>
            <a:r>
              <a:rPr lang="en-US" dirty="0" err="1"/>
              <a:t>Lemaître</a:t>
            </a:r>
            <a:r>
              <a:rPr lang="en-US" dirty="0"/>
              <a:t> (catholic priest/professor of physics) suggests that expanding universe could be traced back to an originating single point</a:t>
            </a:r>
          </a:p>
          <a:p>
            <a:r>
              <a:rPr lang="en-US" dirty="0"/>
              <a:t>1929 Edwin Hubble demonstrates the relationship between recession velocity and distance for distant galaxies</a:t>
            </a:r>
          </a:p>
          <a:p>
            <a:r>
              <a:rPr lang="en-US" dirty="0"/>
              <a:t>1931 Georges </a:t>
            </a:r>
            <a:r>
              <a:rPr lang="en-US" dirty="0" err="1"/>
              <a:t>Lemaître</a:t>
            </a:r>
            <a:r>
              <a:rPr lang="en-US" dirty="0"/>
              <a:t> suggests hypothesis of the primeval atom – universe begins with the ‘explosion’ of a ‘primeval atom’ – start of the Big Bang theory</a:t>
            </a:r>
          </a:p>
          <a:p>
            <a:r>
              <a:rPr lang="en-US" dirty="0"/>
              <a:t>1931 Einstein abandons attempts to force General Relativity to fit a static universe</a:t>
            </a:r>
          </a:p>
          <a:p>
            <a:endParaRPr lang="en-AU" dirty="0"/>
          </a:p>
        </p:txBody>
      </p:sp>
    </p:spTree>
    <p:extLst>
      <p:ext uri="{BB962C8B-B14F-4D97-AF65-F5344CB8AC3E}">
        <p14:creationId xmlns:p14="http://schemas.microsoft.com/office/powerpoint/2010/main" val="1996162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6D5CE-B3A0-4B29-AAC9-D5E71178030A}"/>
              </a:ext>
            </a:extLst>
          </p:cNvPr>
          <p:cNvSpPr>
            <a:spLocks noGrp="1"/>
          </p:cNvSpPr>
          <p:nvPr>
            <p:ph type="title"/>
          </p:nvPr>
        </p:nvSpPr>
        <p:spPr>
          <a:xfrm>
            <a:off x="838200" y="1"/>
            <a:ext cx="10515600" cy="1155319"/>
          </a:xfrm>
        </p:spPr>
        <p:txBody>
          <a:bodyPr>
            <a:noAutofit/>
          </a:bodyPr>
          <a:lstStyle/>
          <a:p>
            <a:r>
              <a:rPr lang="en-US" sz="3600" dirty="0"/>
              <a:t>Big Bang Theory development timeline continued</a:t>
            </a:r>
            <a:endParaRPr lang="en-AU" sz="3600" dirty="0"/>
          </a:p>
        </p:txBody>
      </p:sp>
      <p:sp>
        <p:nvSpPr>
          <p:cNvPr id="3" name="Content Placeholder 2">
            <a:extLst>
              <a:ext uri="{FF2B5EF4-FFF2-40B4-BE49-F238E27FC236}">
                <a16:creationId xmlns:a16="http://schemas.microsoft.com/office/drawing/2014/main" id="{FAF8068F-3F2F-479D-ADDA-C141B6813910}"/>
              </a:ext>
            </a:extLst>
          </p:cNvPr>
          <p:cNvSpPr>
            <a:spLocks noGrp="1"/>
          </p:cNvSpPr>
          <p:nvPr>
            <p:ph idx="1"/>
          </p:nvPr>
        </p:nvSpPr>
        <p:spPr>
          <a:xfrm>
            <a:off x="1120000" y="1100565"/>
            <a:ext cx="10233800" cy="5546630"/>
          </a:xfrm>
        </p:spPr>
        <p:txBody>
          <a:bodyPr>
            <a:normAutofit lnSpcReduction="10000"/>
          </a:bodyPr>
          <a:lstStyle/>
          <a:p>
            <a:r>
              <a:rPr lang="en-US" dirty="0"/>
              <a:t>1948 Bondi, Gold and Hoyle suggest that while the universe is undeniably expanding there is new matter coming into existence maintaining a constant density – Steady-state model</a:t>
            </a:r>
          </a:p>
          <a:p>
            <a:r>
              <a:rPr lang="en-US" dirty="0"/>
              <a:t>1948 </a:t>
            </a:r>
            <a:r>
              <a:rPr lang="en-US" dirty="0" err="1"/>
              <a:t>Alpher</a:t>
            </a:r>
            <a:r>
              <a:rPr lang="en-US" dirty="0"/>
              <a:t> and Herman recognize that there should be radiation left over from early in the Big Bang which should now be stretched due to the expansion of space to microwave radiation – this radiation should be uniformly distributed throughout space</a:t>
            </a:r>
          </a:p>
          <a:p>
            <a:r>
              <a:rPr lang="en-US" dirty="0"/>
              <a:t>1964 Penzias and Wilson are trying to study microwave radiation from space but their antenna picks up annoying background signal from all directions – assume it is an error in their equipment – Robert </a:t>
            </a:r>
            <a:r>
              <a:rPr lang="en-US" dirty="0" err="1"/>
              <a:t>Dicke</a:t>
            </a:r>
            <a:r>
              <a:rPr lang="en-US" dirty="0"/>
              <a:t> who had independently come to the same conclusions as </a:t>
            </a:r>
            <a:r>
              <a:rPr lang="en-US" dirty="0" err="1"/>
              <a:t>Alpher</a:t>
            </a:r>
            <a:r>
              <a:rPr lang="en-US" dirty="0"/>
              <a:t> and Herman hears of their trouble and recognizes the background signal for what it is – Cosmic Microwave Background Radiation – evidence supporting the Big Bang theory – death-knell for Steady-state model</a:t>
            </a:r>
          </a:p>
          <a:p>
            <a:endParaRPr lang="en-AU" dirty="0"/>
          </a:p>
        </p:txBody>
      </p:sp>
    </p:spTree>
    <p:extLst>
      <p:ext uri="{BB962C8B-B14F-4D97-AF65-F5344CB8AC3E}">
        <p14:creationId xmlns:p14="http://schemas.microsoft.com/office/powerpoint/2010/main" val="3341622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01AFB-3C54-4A42-A903-53B2C8BCF8CB}"/>
              </a:ext>
            </a:extLst>
          </p:cNvPr>
          <p:cNvSpPr>
            <a:spLocks noGrp="1"/>
          </p:cNvSpPr>
          <p:nvPr>
            <p:ph type="title"/>
          </p:nvPr>
        </p:nvSpPr>
        <p:spPr/>
        <p:txBody>
          <a:bodyPr/>
          <a:lstStyle/>
          <a:p>
            <a:r>
              <a:rPr lang="en-US" dirty="0"/>
              <a:t>Rival theories</a:t>
            </a:r>
            <a:endParaRPr lang="en-AU" dirty="0"/>
          </a:p>
        </p:txBody>
      </p:sp>
      <p:graphicFrame>
        <p:nvGraphicFramePr>
          <p:cNvPr id="4" name="Table 4">
            <a:extLst>
              <a:ext uri="{FF2B5EF4-FFF2-40B4-BE49-F238E27FC236}">
                <a16:creationId xmlns:a16="http://schemas.microsoft.com/office/drawing/2014/main" id="{C6A766D0-0B1C-42FB-8568-BB8B0F33BD50}"/>
              </a:ext>
            </a:extLst>
          </p:cNvPr>
          <p:cNvGraphicFramePr>
            <a:graphicFrameLocks noGrp="1"/>
          </p:cNvGraphicFramePr>
          <p:nvPr>
            <p:ph idx="1"/>
            <p:extLst>
              <p:ext uri="{D42A27DB-BD31-4B8C-83A1-F6EECF244321}">
                <p14:modId xmlns:p14="http://schemas.microsoft.com/office/powerpoint/2010/main" val="3016657902"/>
              </p:ext>
            </p:extLst>
          </p:nvPr>
        </p:nvGraphicFramePr>
        <p:xfrm>
          <a:off x="416133" y="1579229"/>
          <a:ext cx="11438214" cy="4236720"/>
        </p:xfrm>
        <a:graphic>
          <a:graphicData uri="http://schemas.openxmlformats.org/drawingml/2006/table">
            <a:tbl>
              <a:tblPr firstRow="1" bandRow="1">
                <a:tableStyleId>{5C22544A-7EE6-4342-B048-85BDC9FD1C3A}</a:tableStyleId>
              </a:tblPr>
              <a:tblGrid>
                <a:gridCol w="5719107">
                  <a:extLst>
                    <a:ext uri="{9D8B030D-6E8A-4147-A177-3AD203B41FA5}">
                      <a16:colId xmlns:a16="http://schemas.microsoft.com/office/drawing/2014/main" val="3326047026"/>
                    </a:ext>
                  </a:extLst>
                </a:gridCol>
                <a:gridCol w="5719107">
                  <a:extLst>
                    <a:ext uri="{9D8B030D-6E8A-4147-A177-3AD203B41FA5}">
                      <a16:colId xmlns:a16="http://schemas.microsoft.com/office/drawing/2014/main" val="80049849"/>
                    </a:ext>
                  </a:extLst>
                </a:gridCol>
              </a:tblGrid>
              <a:tr h="370840">
                <a:tc>
                  <a:txBody>
                    <a:bodyPr/>
                    <a:lstStyle/>
                    <a:p>
                      <a:pPr algn="ctr"/>
                      <a:r>
                        <a:rPr lang="en-US" dirty="0"/>
                        <a:t>Big Bang theory (1931-present)</a:t>
                      </a:r>
                      <a:endParaRPr lang="en-AU" dirty="0"/>
                    </a:p>
                  </a:txBody>
                  <a:tcPr/>
                </a:tc>
                <a:tc>
                  <a:txBody>
                    <a:bodyPr/>
                    <a:lstStyle/>
                    <a:p>
                      <a:pPr algn="ctr"/>
                      <a:r>
                        <a:rPr lang="en-US" dirty="0"/>
                        <a:t>‘modern’ Steady-state model (1948-1970s)</a:t>
                      </a:r>
                      <a:endParaRPr lang="en-AU" dirty="0"/>
                    </a:p>
                  </a:txBody>
                  <a:tcPr/>
                </a:tc>
                <a:extLst>
                  <a:ext uri="{0D108BD9-81ED-4DB2-BD59-A6C34878D82A}">
                    <a16:rowId xmlns:a16="http://schemas.microsoft.com/office/drawing/2014/main" val="3771271215"/>
                  </a:ext>
                </a:extLst>
              </a:tr>
              <a:tr h="370840">
                <a:tc gridSpan="2">
                  <a:txBody>
                    <a:bodyPr/>
                    <a:lstStyle/>
                    <a:p>
                      <a:pPr algn="ctr"/>
                      <a:r>
                        <a:rPr lang="en-US" dirty="0"/>
                        <a:t>Infinite universe: universe has no edge, has no center</a:t>
                      </a:r>
                      <a:endParaRPr lang="en-AU" dirty="0"/>
                    </a:p>
                  </a:txBody>
                  <a:tcPr/>
                </a:tc>
                <a:tc hMerge="1">
                  <a:txBody>
                    <a:bodyPr/>
                    <a:lstStyle/>
                    <a:p>
                      <a:endParaRPr lang="en-AU" dirty="0"/>
                    </a:p>
                  </a:txBody>
                  <a:tcPr/>
                </a:tc>
                <a:extLst>
                  <a:ext uri="{0D108BD9-81ED-4DB2-BD59-A6C34878D82A}">
                    <a16:rowId xmlns:a16="http://schemas.microsoft.com/office/drawing/2014/main" val="3288549934"/>
                  </a:ext>
                </a:extLst>
              </a:tr>
              <a:tr h="370840">
                <a:tc gridSpan="2">
                  <a:txBody>
                    <a:bodyPr/>
                    <a:lstStyle/>
                    <a:p>
                      <a:pPr algn="ctr"/>
                      <a:r>
                        <a:rPr lang="en-US" dirty="0"/>
                        <a:t>Expanding universe: space is expanding between galaxies</a:t>
                      </a:r>
                      <a:endParaRPr lang="en-AU" dirty="0"/>
                    </a:p>
                  </a:txBody>
                  <a:tcPr/>
                </a:tc>
                <a:tc hMerge="1">
                  <a:txBody>
                    <a:bodyPr/>
                    <a:lstStyle/>
                    <a:p>
                      <a:endParaRPr lang="en-AU" dirty="0"/>
                    </a:p>
                  </a:txBody>
                  <a:tcPr/>
                </a:tc>
                <a:extLst>
                  <a:ext uri="{0D108BD9-81ED-4DB2-BD59-A6C34878D82A}">
                    <a16:rowId xmlns:a16="http://schemas.microsoft.com/office/drawing/2014/main" val="3090000120"/>
                  </a:ext>
                </a:extLst>
              </a:tr>
              <a:tr h="370840">
                <a:tc gridSpan="2">
                  <a:txBody>
                    <a:bodyPr/>
                    <a:lstStyle/>
                    <a:p>
                      <a:pPr algn="ctr"/>
                      <a:r>
                        <a:rPr lang="en-US" dirty="0"/>
                        <a:t>Isotropic universe: universe has no preferred orientation – looks the same viewed in/from all directions</a:t>
                      </a:r>
                      <a:endParaRPr lang="en-AU" dirty="0"/>
                    </a:p>
                  </a:txBody>
                  <a:tcPr/>
                </a:tc>
                <a:tc hMerge="1">
                  <a:txBody>
                    <a:bodyPr/>
                    <a:lstStyle/>
                    <a:p>
                      <a:endParaRPr lang="en-AU" dirty="0"/>
                    </a:p>
                  </a:txBody>
                  <a:tcPr/>
                </a:tc>
                <a:extLst>
                  <a:ext uri="{0D108BD9-81ED-4DB2-BD59-A6C34878D82A}">
                    <a16:rowId xmlns:a16="http://schemas.microsoft.com/office/drawing/2014/main" val="4123181326"/>
                  </a:ext>
                </a:extLst>
              </a:tr>
              <a:tr h="370840">
                <a:tc gridSpan="2">
                  <a:txBody>
                    <a:bodyPr/>
                    <a:lstStyle/>
                    <a:p>
                      <a:r>
                        <a:rPr lang="en-US" dirty="0"/>
                        <a:t>Homogenous universe: even distribution of matter through the universe at the large scale – looks the same in all places</a:t>
                      </a:r>
                      <a:endParaRPr lang="en-AU" dirty="0"/>
                    </a:p>
                  </a:txBody>
                  <a:tcPr/>
                </a:tc>
                <a:tc hMerge="1">
                  <a:txBody>
                    <a:bodyPr/>
                    <a:lstStyle/>
                    <a:p>
                      <a:endParaRPr lang="en-AU" dirty="0"/>
                    </a:p>
                  </a:txBody>
                  <a:tcPr/>
                </a:tc>
                <a:extLst>
                  <a:ext uri="{0D108BD9-81ED-4DB2-BD59-A6C34878D82A}">
                    <a16:rowId xmlns:a16="http://schemas.microsoft.com/office/drawing/2014/main" val="3516123040"/>
                  </a:ext>
                </a:extLst>
              </a:tr>
              <a:tr h="370840">
                <a:tc gridSpan="2">
                  <a:txBody>
                    <a:bodyPr/>
                    <a:lstStyle/>
                    <a:p>
                      <a:pPr algn="ctr"/>
                      <a:r>
                        <a:rPr lang="en-US" dirty="0"/>
                        <a:t>Universal laws of physics: physical constants and laws are the same throughout the universe</a:t>
                      </a:r>
                      <a:endParaRPr lang="en-AU" dirty="0"/>
                    </a:p>
                  </a:txBody>
                  <a:tcPr/>
                </a:tc>
                <a:tc hMerge="1">
                  <a:txBody>
                    <a:bodyPr/>
                    <a:lstStyle/>
                    <a:p>
                      <a:pPr algn="ctr"/>
                      <a:endParaRPr lang="en-AU" dirty="0"/>
                    </a:p>
                  </a:txBody>
                  <a:tcPr/>
                </a:tc>
                <a:extLst>
                  <a:ext uri="{0D108BD9-81ED-4DB2-BD59-A6C34878D82A}">
                    <a16:rowId xmlns:a16="http://schemas.microsoft.com/office/drawing/2014/main" val="26555096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13.8 billion year old evolving universe: space, time and maybe even the laws of physics come into existence at a specific point in time, all matter came into being very early after the Big Bang, density of matter in the universe decreasing as space expands, allows for an end of the universe</a:t>
                      </a:r>
                      <a:endParaRPr lang="en-AU" dirty="0"/>
                    </a:p>
                    <a:p>
                      <a:pPr algn="ctr"/>
                      <a:endParaRPr lang="en-AU"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Eternal universe: no beginning or end – looks the same at all times, new matter created constantly between galaxies to maintain density of matter in the universe</a:t>
                      </a:r>
                      <a:endParaRPr lang="en-AU" dirty="0"/>
                    </a:p>
                    <a:p>
                      <a:pPr algn="ctr"/>
                      <a:endParaRPr lang="en-AU" dirty="0"/>
                    </a:p>
                  </a:txBody>
                  <a:tcPr/>
                </a:tc>
                <a:extLst>
                  <a:ext uri="{0D108BD9-81ED-4DB2-BD59-A6C34878D82A}">
                    <a16:rowId xmlns:a16="http://schemas.microsoft.com/office/drawing/2014/main" val="3519526505"/>
                  </a:ext>
                </a:extLst>
              </a:tr>
            </a:tbl>
          </a:graphicData>
        </a:graphic>
      </p:graphicFrame>
      <p:sp>
        <p:nvSpPr>
          <p:cNvPr id="6" name="TextBox 5">
            <a:extLst>
              <a:ext uri="{FF2B5EF4-FFF2-40B4-BE49-F238E27FC236}">
                <a16:creationId xmlns:a16="http://schemas.microsoft.com/office/drawing/2014/main" id="{6FF84937-ABEF-4197-9F3C-7C90BF325244}"/>
              </a:ext>
            </a:extLst>
          </p:cNvPr>
          <p:cNvSpPr txBox="1"/>
          <p:nvPr/>
        </p:nvSpPr>
        <p:spPr>
          <a:xfrm>
            <a:off x="142362" y="5922961"/>
            <a:ext cx="11837921" cy="646331"/>
          </a:xfrm>
          <a:prstGeom prst="rect">
            <a:avLst/>
          </a:prstGeom>
          <a:noFill/>
        </p:spPr>
        <p:txBody>
          <a:bodyPr wrap="square" rtlCol="0">
            <a:spAutoFit/>
          </a:bodyPr>
          <a:lstStyle/>
          <a:p>
            <a:pPr algn="ctr"/>
            <a:r>
              <a:rPr lang="en-US" dirty="0"/>
              <a:t>These tenets should not be taken as fact per se, they are the current assertions, but some research is showing little hints that things may not be quite as simple as this – for the moment the Big Bang theory remains our best theory by far</a:t>
            </a:r>
            <a:endParaRPr lang="en-AU" dirty="0"/>
          </a:p>
        </p:txBody>
      </p:sp>
    </p:spTree>
    <p:extLst>
      <p:ext uri="{BB962C8B-B14F-4D97-AF65-F5344CB8AC3E}">
        <p14:creationId xmlns:p14="http://schemas.microsoft.com/office/powerpoint/2010/main" val="602248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3514-E9D2-424F-B7ED-DA1BCC21C4C6}"/>
              </a:ext>
            </a:extLst>
          </p:cNvPr>
          <p:cNvSpPr>
            <a:spLocks noGrp="1"/>
          </p:cNvSpPr>
          <p:nvPr>
            <p:ph type="title"/>
          </p:nvPr>
        </p:nvSpPr>
        <p:spPr/>
        <p:txBody>
          <a:bodyPr>
            <a:normAutofit/>
          </a:bodyPr>
          <a:lstStyle/>
          <a:p>
            <a:r>
              <a:rPr lang="en-US" dirty="0"/>
              <a:t>SCSA ATAR Syllabus </a:t>
            </a:r>
            <a:br>
              <a:rPr lang="en-US" dirty="0"/>
            </a:br>
            <a:r>
              <a:rPr lang="en-US" sz="1100" dirty="0"/>
              <a:t>(last updated 29/11/19; </a:t>
            </a:r>
            <a:r>
              <a:rPr lang="en-US" sz="1100" dirty="0">
                <a:hlinkClick r:id="rId2"/>
              </a:rPr>
              <a:t>https://senior-secondary.scsa.wa.edu.au/syllabus-and-support-materials/science/physics</a:t>
            </a:r>
            <a:r>
              <a:rPr lang="en-US" sz="1100" dirty="0"/>
              <a:t>)</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A3568F4-CE57-4720-BE42-3D16EC14C451}"/>
                  </a:ext>
                </a:extLst>
              </p:cNvPr>
              <p:cNvSpPr>
                <a:spLocks noGrp="1"/>
              </p:cNvSpPr>
              <p:nvPr>
                <p:ph idx="1"/>
              </p:nvPr>
            </p:nvSpPr>
            <p:spPr>
              <a:xfrm>
                <a:off x="56098" y="1744652"/>
                <a:ext cx="12021836" cy="5009565"/>
              </a:xfrm>
            </p:spPr>
            <p:txBody>
              <a:bodyPr wrap="square" numCol="2">
                <a:normAutofit lnSpcReduction="10000"/>
              </a:bodyPr>
              <a:lstStyle/>
              <a:p>
                <a:pPr marL="0" indent="0">
                  <a:buNone/>
                </a:pPr>
                <a:r>
                  <a:rPr lang="en-US" sz="1600" b="1" u="sng" dirty="0"/>
                  <a:t>Science Understanding</a:t>
                </a:r>
              </a:p>
              <a:p>
                <a:r>
                  <a:rPr lang="en-US" sz="1600" dirty="0"/>
                  <a:t>The expansion of the universe can be explained by Hubble’s law and cosmological concepts, such as red shift and the Big Bang theory</a:t>
                </a:r>
              </a:p>
              <a:p>
                <a:r>
                  <a:rPr lang="en-US" sz="1600" dirty="0"/>
                  <a:t>The Standard Model is used to describe the evolution of forces and the creation of matter in the Big Bang theory</a:t>
                </a:r>
              </a:p>
              <a:p>
                <a:r>
                  <a:rPr lang="en-US" sz="1600" dirty="0"/>
                  <a:t>High-energy particle accelerators are used to test theories of particle physics, including the Standard model</a:t>
                </a:r>
              </a:p>
              <a:p>
                <a:pPr marL="0" indent="0">
                  <a:buNone/>
                </a:pPr>
                <a:r>
                  <a:rPr lang="en-US" sz="1600" i="1" dirty="0"/>
                  <a:t>      This includes deriving and applying the relationship</a:t>
                </a:r>
              </a:p>
              <a:p>
                <a:pPr marL="0" indent="0">
                  <a:buNone/>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𝑚</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𝑣</m:t>
                              </m:r>
                            </m:e>
                            <m:sup>
                              <m:r>
                                <a:rPr lang="en-US" sz="1600" b="0" i="1" smtClean="0">
                                  <a:latin typeface="Cambria Math" panose="02040503050406030204" pitchFamily="18" charset="0"/>
                                </a:rPr>
                                <m:t>2</m:t>
                              </m:r>
                            </m:sup>
                          </m:sSup>
                        </m:num>
                        <m:den>
                          <m:r>
                            <a:rPr lang="en-US" sz="1600" b="0" i="1" smtClean="0">
                              <a:latin typeface="Cambria Math" panose="02040503050406030204" pitchFamily="18" charset="0"/>
                            </a:rPr>
                            <m:t>𝑟</m:t>
                          </m:r>
                        </m:den>
                      </m:f>
                      <m:r>
                        <a:rPr lang="en-US" sz="1600" b="0" i="1" smtClean="0">
                          <a:latin typeface="Cambria Math" panose="02040503050406030204" pitchFamily="18" charset="0"/>
                        </a:rPr>
                        <m:t>=</m:t>
                      </m:r>
                      <m:r>
                        <a:rPr lang="en-US" sz="1600" b="0" i="1" smtClean="0">
                          <a:latin typeface="Cambria Math" panose="02040503050406030204" pitchFamily="18" charset="0"/>
                        </a:rPr>
                        <m:t>𝑞𝑣𝐵</m:t>
                      </m:r>
                    </m:oMath>
                  </m:oMathPara>
                </a14:m>
                <a:endParaRPr lang="en-US" sz="1600" dirty="0"/>
              </a:p>
              <a:p>
                <a:r>
                  <a:rPr lang="en-US" sz="1600" dirty="0"/>
                  <a:t>The Standard Model is based on the premise that all matter in the universe is made up from elementary matter particles called quarks and leptons; quarks experience the strong nuclear force, leptons do not</a:t>
                </a:r>
              </a:p>
              <a:p>
                <a:r>
                  <a:rPr lang="en-US" sz="1600" dirty="0"/>
                  <a:t>The Standard Model explains three of the four fundamental forces (strong, weak and electromagnetic forces) in terms of an exchange of force-carrying particles called gauge bosons; each force is mediated by a different type of gauge boson</a:t>
                </a:r>
              </a:p>
              <a:p>
                <a:r>
                  <a:rPr lang="en-US" sz="1600" dirty="0"/>
                  <a:t>Lepton number and baryon number are examples of quantities that are conserved in all reactions between particles; these conservation laws can be used to support or invalidate proposed reactions. Baryons are composite particles made up of quarks.</a:t>
                </a:r>
              </a:p>
              <a:p>
                <a:pPr marL="0" indent="0">
                  <a:buNone/>
                </a:pPr>
                <a:r>
                  <a:rPr lang="en-US" sz="1600" b="1" u="sng" dirty="0"/>
                  <a:t>Science as a Human Endeavour</a:t>
                </a:r>
              </a:p>
              <a:p>
                <a:pPr marL="0" indent="0">
                  <a:buNone/>
                </a:pPr>
                <a:r>
                  <a:rPr lang="en-US" sz="1600" dirty="0"/>
                  <a:t>The Big Bang theory describes the early development of the universe, including the formation of subatomic particles from energy and the subsequent formation of atomic nuclei. There is a variety of evidence that supports the Big Bang theory, including Cosmic Background Radiation, the abundance of light elements and the red shift of light from galaxies that obey Hubble’s Law. Alternative theories exist, including the Steady State theory, but the Big Bang theory is the most widely accepted theory today.</a:t>
                </a:r>
                <a:endParaRPr lang="en-AU" sz="1600" dirty="0"/>
              </a:p>
            </p:txBody>
          </p:sp>
        </mc:Choice>
        <mc:Fallback xmlns="">
          <p:sp>
            <p:nvSpPr>
              <p:cNvPr id="3" name="Content Placeholder 2">
                <a:extLst>
                  <a:ext uri="{FF2B5EF4-FFF2-40B4-BE49-F238E27FC236}">
                    <a16:creationId xmlns:a16="http://schemas.microsoft.com/office/drawing/2014/main" id="{1A3568F4-CE57-4720-BE42-3D16EC14C451}"/>
                  </a:ext>
                </a:extLst>
              </p:cNvPr>
              <p:cNvSpPr>
                <a:spLocks noGrp="1" noRot="1" noChangeAspect="1" noMove="1" noResize="1" noEditPoints="1" noAdjustHandles="1" noChangeArrowheads="1" noChangeShapeType="1" noTextEdit="1"/>
              </p:cNvSpPr>
              <p:nvPr>
                <p:ph idx="1"/>
              </p:nvPr>
            </p:nvSpPr>
            <p:spPr>
              <a:xfrm>
                <a:off x="56098" y="1744652"/>
                <a:ext cx="12021836" cy="5009565"/>
              </a:xfrm>
              <a:blipFill>
                <a:blip r:embed="rId3"/>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3088097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AED1A-E46E-4B72-A6B4-95287497EE46}"/>
              </a:ext>
            </a:extLst>
          </p:cNvPr>
          <p:cNvSpPr>
            <a:spLocks noGrp="1"/>
          </p:cNvSpPr>
          <p:nvPr>
            <p:ph type="title"/>
          </p:nvPr>
        </p:nvSpPr>
        <p:spPr/>
        <p:txBody>
          <a:bodyPr>
            <a:normAutofit fontScale="90000"/>
          </a:bodyPr>
          <a:lstStyle/>
          <a:p>
            <a:r>
              <a:rPr lang="en-US" dirty="0"/>
              <a:t>Evidence – expansion of space and evolution of galaxies</a:t>
            </a:r>
            <a:endParaRPr lang="en-AU" dirty="0"/>
          </a:p>
        </p:txBody>
      </p:sp>
      <p:sp>
        <p:nvSpPr>
          <p:cNvPr id="3" name="Content Placeholder 2">
            <a:extLst>
              <a:ext uri="{FF2B5EF4-FFF2-40B4-BE49-F238E27FC236}">
                <a16:creationId xmlns:a16="http://schemas.microsoft.com/office/drawing/2014/main" id="{535EE509-1C36-4AA8-90E1-DF25DD52991B}"/>
              </a:ext>
            </a:extLst>
          </p:cNvPr>
          <p:cNvSpPr>
            <a:spLocks noGrp="1"/>
          </p:cNvSpPr>
          <p:nvPr>
            <p:ph idx="1"/>
          </p:nvPr>
        </p:nvSpPr>
        <p:spPr/>
        <p:txBody>
          <a:bodyPr>
            <a:normAutofit fontScale="92500" lnSpcReduction="10000"/>
          </a:bodyPr>
          <a:lstStyle/>
          <a:p>
            <a:pPr marL="0" indent="0">
              <a:buNone/>
            </a:pPr>
            <a:r>
              <a:rPr lang="en-US" dirty="0"/>
              <a:t>Expansion of space</a:t>
            </a:r>
          </a:p>
          <a:p>
            <a:r>
              <a:rPr lang="en-US" dirty="0"/>
              <a:t>Red-shift of distant galaxies, degree of red-shift increasing with distance – expanding space</a:t>
            </a:r>
          </a:p>
          <a:p>
            <a:r>
              <a:rPr lang="en-US" dirty="0"/>
              <a:t>If space is expanding, tracing it back through time would lead to a point where all matter and space was together in a singularity</a:t>
            </a:r>
          </a:p>
          <a:p>
            <a:pPr marL="0" indent="0">
              <a:buNone/>
            </a:pPr>
            <a:r>
              <a:rPr lang="en-US" dirty="0"/>
              <a:t>Observations of galaxy formation and evolution and the distribution of large-scale cosmic structures  </a:t>
            </a:r>
          </a:p>
          <a:p>
            <a:r>
              <a:rPr lang="en-US" dirty="0"/>
              <a:t>detailed observations of the shape and distribution of galaxies and quasars agree with predictions of the Big Bang Theory</a:t>
            </a:r>
          </a:p>
          <a:p>
            <a:r>
              <a:rPr lang="en-US" dirty="0"/>
              <a:t>galaxies of different ages appear notably different (not compatible with steady state model)</a:t>
            </a:r>
            <a:endParaRPr lang="en-AU" dirty="0"/>
          </a:p>
          <a:p>
            <a:endParaRPr lang="en-AU" dirty="0"/>
          </a:p>
        </p:txBody>
      </p:sp>
    </p:spTree>
    <p:extLst>
      <p:ext uri="{BB962C8B-B14F-4D97-AF65-F5344CB8AC3E}">
        <p14:creationId xmlns:p14="http://schemas.microsoft.com/office/powerpoint/2010/main" val="3618556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AC225-AC8D-4848-8F41-00020E6706BB}"/>
              </a:ext>
            </a:extLst>
          </p:cNvPr>
          <p:cNvSpPr>
            <a:spLocks noGrp="1"/>
          </p:cNvSpPr>
          <p:nvPr>
            <p:ph type="title"/>
          </p:nvPr>
        </p:nvSpPr>
        <p:spPr>
          <a:xfrm>
            <a:off x="476364" y="365125"/>
            <a:ext cx="11350606" cy="1325563"/>
          </a:xfrm>
        </p:spPr>
        <p:txBody>
          <a:bodyPr>
            <a:normAutofit fontScale="90000"/>
          </a:bodyPr>
          <a:lstStyle/>
          <a:p>
            <a:r>
              <a:rPr lang="en-US" dirty="0"/>
              <a:t>Evidence - Cosmic microwave background radiation</a:t>
            </a:r>
            <a:endParaRPr lang="en-AU" dirty="0"/>
          </a:p>
        </p:txBody>
      </p:sp>
      <p:sp>
        <p:nvSpPr>
          <p:cNvPr id="3" name="Content Placeholder 2">
            <a:extLst>
              <a:ext uri="{FF2B5EF4-FFF2-40B4-BE49-F238E27FC236}">
                <a16:creationId xmlns:a16="http://schemas.microsoft.com/office/drawing/2014/main" id="{1BCCB1A3-D944-4E46-93D0-8C3390962404}"/>
              </a:ext>
            </a:extLst>
          </p:cNvPr>
          <p:cNvSpPr>
            <a:spLocks noGrp="1"/>
          </p:cNvSpPr>
          <p:nvPr>
            <p:ph idx="1"/>
          </p:nvPr>
        </p:nvSpPr>
        <p:spPr>
          <a:xfrm>
            <a:off x="186165" y="1825624"/>
            <a:ext cx="4796493" cy="4837997"/>
          </a:xfrm>
        </p:spPr>
        <p:txBody>
          <a:bodyPr>
            <a:normAutofit fontScale="70000" lnSpcReduction="20000"/>
          </a:bodyPr>
          <a:lstStyle/>
          <a:p>
            <a:r>
              <a:rPr lang="en-US" dirty="0"/>
              <a:t>Early Universe should have been filled with high energy radiation matching a high temperature blackbody spectrum</a:t>
            </a:r>
          </a:p>
          <a:p>
            <a:r>
              <a:rPr lang="en-US" dirty="0"/>
              <a:t>The radiation should still be present in the universe but with its wavelength increased by the expansion of space so it should now match a lower temperature blackbody spectrum</a:t>
            </a:r>
          </a:p>
          <a:p>
            <a:r>
              <a:rPr lang="en-US" dirty="0"/>
              <a:t>The match of the data to the theory is essentially perfect</a:t>
            </a:r>
          </a:p>
          <a:p>
            <a:r>
              <a:rPr lang="en-US" dirty="0"/>
              <a:t>The graph to the right shows the theory in blue and high precision measurements of CMBR in red – the error bars for the measurements are much too small to be visible on the graph even if the graph were enlarged</a:t>
            </a:r>
          </a:p>
          <a:p>
            <a:r>
              <a:rPr lang="en-AU" dirty="0">
                <a:hlinkClick r:id="rId2"/>
              </a:rPr>
              <a:t>https://www.twig-world.com/film/nobel-prize-by-chance-863/</a:t>
            </a:r>
            <a:endParaRPr lang="en-US" dirty="0"/>
          </a:p>
        </p:txBody>
      </p:sp>
      <p:pic>
        <p:nvPicPr>
          <p:cNvPr id="4" name="Picture 2">
            <a:extLst>
              <a:ext uri="{FF2B5EF4-FFF2-40B4-BE49-F238E27FC236}">
                <a16:creationId xmlns:a16="http://schemas.microsoft.com/office/drawing/2014/main" id="{4433321C-4E6C-4684-9FCD-1D27AC97D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687" y="1176950"/>
            <a:ext cx="7101313" cy="5681050"/>
          </a:xfrm>
          <a:prstGeom prst="rect">
            <a:avLst/>
          </a:prstGeom>
          <a:solidFill>
            <a:schemeClr val="tx1"/>
          </a:solidFill>
        </p:spPr>
      </p:pic>
    </p:spTree>
    <p:extLst>
      <p:ext uri="{BB962C8B-B14F-4D97-AF65-F5344CB8AC3E}">
        <p14:creationId xmlns:p14="http://schemas.microsoft.com/office/powerpoint/2010/main" val="1721050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C64C5-8F2B-444D-B8F3-0BCF4A609CE0}"/>
              </a:ext>
            </a:extLst>
          </p:cNvPr>
          <p:cNvSpPr>
            <a:spLocks noGrp="1"/>
          </p:cNvSpPr>
          <p:nvPr>
            <p:ph type="title"/>
          </p:nvPr>
        </p:nvSpPr>
        <p:spPr/>
        <p:txBody>
          <a:bodyPr>
            <a:normAutofit fontScale="90000"/>
          </a:bodyPr>
          <a:lstStyle/>
          <a:p>
            <a:r>
              <a:rPr lang="en-US" dirty="0"/>
              <a:t>Evidence – relative abundances of light nuclei</a:t>
            </a:r>
            <a:endParaRPr lang="en-AU" dirty="0"/>
          </a:p>
        </p:txBody>
      </p:sp>
      <p:sp>
        <p:nvSpPr>
          <p:cNvPr id="3" name="Content Placeholder 2">
            <a:extLst>
              <a:ext uri="{FF2B5EF4-FFF2-40B4-BE49-F238E27FC236}">
                <a16:creationId xmlns:a16="http://schemas.microsoft.com/office/drawing/2014/main" id="{247614A4-2AC1-4285-9537-5CC7B46987CD}"/>
              </a:ext>
            </a:extLst>
          </p:cNvPr>
          <p:cNvSpPr>
            <a:spLocks noGrp="1"/>
          </p:cNvSpPr>
          <p:nvPr>
            <p:ph idx="1"/>
          </p:nvPr>
        </p:nvSpPr>
        <p:spPr/>
        <p:txBody>
          <a:bodyPr>
            <a:normAutofit fontScale="92500" lnSpcReduction="20000"/>
          </a:bodyPr>
          <a:lstStyle/>
          <a:p>
            <a:r>
              <a:rPr lang="en-US" dirty="0"/>
              <a:t>the Big Bang Theory suggests that early in the universe protons and neutrons were formed and were then able to undergo reactions to form isotopes of hydrogen, helium and lithium – nucleosynthesis</a:t>
            </a:r>
          </a:p>
          <a:p>
            <a:r>
              <a:rPr lang="en-US" dirty="0"/>
              <a:t>This would only have occurred over a short timespan (~20 minutes), once the universe was cool enough for deuterium to be stable but while it was still hot and dense enough for fusion reactions to occur at a significant rate</a:t>
            </a:r>
          </a:p>
          <a:p>
            <a:r>
              <a:rPr lang="en-US" dirty="0"/>
              <a:t>This leads to very specific predictions about the ratios of the abundance of these isotopes in the universe – relative to H-1 (</a:t>
            </a:r>
            <a:r>
              <a:rPr lang="en-US" baseline="30000" dirty="0"/>
              <a:t>4</a:t>
            </a:r>
            <a:r>
              <a:rPr lang="en-US" dirty="0"/>
              <a:t>He/H, </a:t>
            </a:r>
            <a:r>
              <a:rPr lang="en-US" baseline="30000" dirty="0"/>
              <a:t>3</a:t>
            </a:r>
            <a:r>
              <a:rPr lang="en-US" dirty="0"/>
              <a:t>He/H, </a:t>
            </a:r>
            <a:r>
              <a:rPr lang="en-US" baseline="30000" dirty="0"/>
              <a:t>2</a:t>
            </a:r>
            <a:r>
              <a:rPr lang="en-US" dirty="0"/>
              <a:t>H/H and </a:t>
            </a:r>
            <a:r>
              <a:rPr lang="en-US" baseline="30000" dirty="0"/>
              <a:t>7</a:t>
            </a:r>
            <a:r>
              <a:rPr lang="en-US" dirty="0"/>
              <a:t>Li/H)</a:t>
            </a:r>
          </a:p>
          <a:p>
            <a:r>
              <a:rPr lang="en-US" dirty="0"/>
              <a:t>Our best measurements of these ratios agree reasonably well with these predictions and there’s no particular reason they should without the Big Bang Theory</a:t>
            </a:r>
            <a:endParaRPr lang="en-AU" dirty="0"/>
          </a:p>
        </p:txBody>
      </p:sp>
      <p:sp>
        <p:nvSpPr>
          <p:cNvPr id="4" name="AutoShape 2" descr="{\displaystyle {\begin{array}{ll}{\ce {n^{0}-&gt;p+{}+e^{-}{}+{\overline {\nu }}_{e}}}&amp;{\ce {p+{}+n^{0}-&gt;_{1}^{2}D{}+\gamma }}\\{\ce {^{2}_{1}D{}+p+-&gt;_{2}^{3}He{}+\gamma }}&amp;{\ce {^{2}_{1}D{}+_{1}^{2}D-&gt;_{2}^{3}He{}+n^{0}}}\\{\ce {^{2}_{1}D{}+_{1}^{2}D-&gt;_{1}^{3}T{}+p+}}&amp;{\ce {^{3}_{1}T{}+_{1}^{2}D-&gt;_{2}^{4}He{}+n^{0}}}\\{\ce {^{3}_{1}T{}+_{2}^{4}He-&gt;_{3}^{7}Li{}+\gamma }}&amp;{\ce {^{3}_{2}He{}+n^{0}-&gt;_{1}^{3}T{}+p+}}\\{\ce {^{3}_{2}He{}+_{1}^{2}D-&gt;_{2}^{4}He{}+p+}}&amp;{\ce {^{3}_{2}He{}+_{2}^{4}He-&gt;_{4}^{7}Be{}+\gamma }}\\{\ce {^{7}_{3}Li{}+p+-&gt;_{2}^{4}He{}+_{2}^{4}He}}&amp;{\ce {^{7}_{4}Be{}+n^{0}-&gt;_{3}^{7}Li{}+p+}}\end{array}}}">
            <a:extLst>
              <a:ext uri="{FF2B5EF4-FFF2-40B4-BE49-F238E27FC236}">
                <a16:creationId xmlns:a16="http://schemas.microsoft.com/office/drawing/2014/main" id="{497A83FE-C98E-48B4-AFB2-A83B14C740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3311693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0D87-58F8-47A8-9EE8-1A783A411514}"/>
              </a:ext>
            </a:extLst>
          </p:cNvPr>
          <p:cNvSpPr>
            <a:spLocks noGrp="1"/>
          </p:cNvSpPr>
          <p:nvPr>
            <p:ph type="title"/>
          </p:nvPr>
        </p:nvSpPr>
        <p:spPr/>
        <p:txBody>
          <a:bodyPr/>
          <a:lstStyle/>
          <a:p>
            <a:r>
              <a:rPr lang="en-US" dirty="0"/>
              <a:t>Possible futures of the universe</a:t>
            </a:r>
            <a:endParaRPr lang="en-AU" dirty="0"/>
          </a:p>
        </p:txBody>
      </p:sp>
      <p:sp>
        <p:nvSpPr>
          <p:cNvPr id="3" name="Content Placeholder 2">
            <a:extLst>
              <a:ext uri="{FF2B5EF4-FFF2-40B4-BE49-F238E27FC236}">
                <a16:creationId xmlns:a16="http://schemas.microsoft.com/office/drawing/2014/main" id="{00088C29-6370-4D0C-95C8-48DABC5FA8D0}"/>
              </a:ext>
            </a:extLst>
          </p:cNvPr>
          <p:cNvSpPr>
            <a:spLocks noGrp="1"/>
          </p:cNvSpPr>
          <p:nvPr>
            <p:ph idx="1"/>
          </p:nvPr>
        </p:nvSpPr>
        <p:spPr>
          <a:xfrm>
            <a:off x="653143" y="1785257"/>
            <a:ext cx="7082971" cy="4775200"/>
          </a:xfrm>
        </p:spPr>
        <p:txBody>
          <a:bodyPr>
            <a:normAutofit fontScale="85000" lnSpcReduction="10000"/>
          </a:bodyPr>
          <a:lstStyle/>
          <a:p>
            <a:r>
              <a:rPr lang="en-US" dirty="0"/>
              <a:t>Space is expanding but gravity could stop it</a:t>
            </a:r>
          </a:p>
          <a:p>
            <a:r>
              <a:rPr lang="en-US" dirty="0"/>
              <a:t>if the density of matter in the universe is high enough (&gt;10 H atoms per m</a:t>
            </a:r>
            <a:r>
              <a:rPr lang="en-US" baseline="30000" dirty="0"/>
              <a:t>3</a:t>
            </a:r>
            <a:r>
              <a:rPr lang="en-US" dirty="0"/>
              <a:t>) then space has positive curvature, gravity should be able to slow and then reverse the expansion of the universe – Big Crunch</a:t>
            </a:r>
          </a:p>
          <a:p>
            <a:r>
              <a:rPr lang="en-US" dirty="0"/>
              <a:t>If the density of matter is t0o low (&lt;10 H m</a:t>
            </a:r>
            <a:r>
              <a:rPr lang="en-US" baseline="30000" dirty="0"/>
              <a:t>-3</a:t>
            </a:r>
            <a:r>
              <a:rPr lang="en-US" dirty="0"/>
              <a:t>), then space has negative curvature, gravity will slow the expansion but never stop it – Big Freeze</a:t>
            </a:r>
          </a:p>
          <a:p>
            <a:r>
              <a:rPr lang="en-US" dirty="0"/>
              <a:t>If the density of matter is the critical density then space has zero curvature, the expansion will stop after an infinite amount of time – Big Freeze</a:t>
            </a:r>
          </a:p>
          <a:p>
            <a:r>
              <a:rPr lang="en-US" dirty="0"/>
              <a:t>Our best measurements of the density of matter/curvature of the universe suggests it is flat – so the expansion of space should be slowing</a:t>
            </a:r>
            <a:endParaRPr lang="en-AU" dirty="0"/>
          </a:p>
        </p:txBody>
      </p:sp>
      <p:pic>
        <p:nvPicPr>
          <p:cNvPr id="4098" name="Picture 2">
            <a:extLst>
              <a:ext uri="{FF2B5EF4-FFF2-40B4-BE49-F238E27FC236}">
                <a16:creationId xmlns:a16="http://schemas.microsoft.com/office/drawing/2014/main" id="{AE8D0332-C3CA-46CC-9875-6CE689BB0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0286" y="1945383"/>
            <a:ext cx="4140427" cy="3724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316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683A6-99DA-4BC2-A43E-A552B1506AEF}"/>
              </a:ext>
            </a:extLst>
          </p:cNvPr>
          <p:cNvSpPr>
            <a:spLocks noGrp="1"/>
          </p:cNvSpPr>
          <p:nvPr>
            <p:ph type="title"/>
          </p:nvPr>
        </p:nvSpPr>
        <p:spPr/>
        <p:txBody>
          <a:bodyPr>
            <a:normAutofit fontScale="90000"/>
          </a:bodyPr>
          <a:lstStyle/>
          <a:p>
            <a:r>
              <a:rPr lang="en-US" dirty="0"/>
              <a:t>Accelerating expansion of space – dark energy</a:t>
            </a:r>
            <a:endParaRPr lang="en-AU" dirty="0"/>
          </a:p>
        </p:txBody>
      </p:sp>
      <p:sp>
        <p:nvSpPr>
          <p:cNvPr id="3" name="Content Placeholder 2">
            <a:extLst>
              <a:ext uri="{FF2B5EF4-FFF2-40B4-BE49-F238E27FC236}">
                <a16:creationId xmlns:a16="http://schemas.microsoft.com/office/drawing/2014/main" id="{AA9E13EA-1AD6-4EDE-8FC2-197FBCB8509F}"/>
              </a:ext>
            </a:extLst>
          </p:cNvPr>
          <p:cNvSpPr>
            <a:spLocks noGrp="1"/>
          </p:cNvSpPr>
          <p:nvPr>
            <p:ph idx="1"/>
          </p:nvPr>
        </p:nvSpPr>
        <p:spPr>
          <a:xfrm>
            <a:off x="1120000" y="1825624"/>
            <a:ext cx="4511543" cy="4829175"/>
          </a:xfrm>
        </p:spPr>
        <p:txBody>
          <a:bodyPr>
            <a:normAutofit fontScale="92500" lnSpcReduction="20000"/>
          </a:bodyPr>
          <a:lstStyle/>
          <a:p>
            <a:r>
              <a:rPr lang="en-US" dirty="0"/>
              <a:t>However, the expansion seems to be accelerating and this is thought to be caused by dark energy</a:t>
            </a:r>
          </a:p>
          <a:p>
            <a:r>
              <a:rPr lang="en-US" dirty="0"/>
              <a:t>Dark energy remains mysterious but can be thought of as fundamental energy of space that exerts a negative gravitation</a:t>
            </a:r>
          </a:p>
          <a:p>
            <a:r>
              <a:rPr lang="en-US" dirty="0"/>
              <a:t>As the universe expands the density of matter decreases but the density of dark energy would remain more or less the same – accelerating expansion</a:t>
            </a:r>
            <a:endParaRPr lang="en-AU" dirty="0"/>
          </a:p>
        </p:txBody>
      </p:sp>
      <p:pic>
        <p:nvPicPr>
          <p:cNvPr id="5122" name="Picture 2" descr="Imagine the Universe!">
            <a:extLst>
              <a:ext uri="{FF2B5EF4-FFF2-40B4-BE49-F238E27FC236}">
                <a16:creationId xmlns:a16="http://schemas.microsoft.com/office/drawing/2014/main" id="{D4777A92-1141-4F59-B352-2A5FD312CC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54"/>
          <a:stretch/>
        </p:blipFill>
        <p:spPr bwMode="auto">
          <a:xfrm>
            <a:off x="5921829" y="1741715"/>
            <a:ext cx="6096000" cy="4970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264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8A5B-85A1-4A15-8968-54EECF9A36B2}"/>
              </a:ext>
            </a:extLst>
          </p:cNvPr>
          <p:cNvSpPr>
            <a:spLocks noGrp="1"/>
          </p:cNvSpPr>
          <p:nvPr>
            <p:ph type="title"/>
          </p:nvPr>
        </p:nvSpPr>
        <p:spPr/>
        <p:txBody>
          <a:bodyPr/>
          <a:lstStyle/>
          <a:p>
            <a:r>
              <a:rPr lang="en-US" dirty="0"/>
              <a:t>Big Freeze</a:t>
            </a:r>
            <a:endParaRPr lang="en-AU" dirty="0"/>
          </a:p>
        </p:txBody>
      </p:sp>
      <p:sp>
        <p:nvSpPr>
          <p:cNvPr id="3" name="Content Placeholder 2">
            <a:extLst>
              <a:ext uri="{FF2B5EF4-FFF2-40B4-BE49-F238E27FC236}">
                <a16:creationId xmlns:a16="http://schemas.microsoft.com/office/drawing/2014/main" id="{37DA08C5-D501-449A-936D-BC42E12D409B}"/>
              </a:ext>
            </a:extLst>
          </p:cNvPr>
          <p:cNvSpPr>
            <a:spLocks noGrp="1"/>
          </p:cNvSpPr>
          <p:nvPr>
            <p:ph idx="1"/>
          </p:nvPr>
        </p:nvSpPr>
        <p:spPr/>
        <p:txBody>
          <a:bodyPr>
            <a:normAutofit fontScale="92500" lnSpcReduction="10000"/>
          </a:bodyPr>
          <a:lstStyle/>
          <a:p>
            <a:pPr marL="0" indent="0">
              <a:buNone/>
            </a:pPr>
            <a:r>
              <a:rPr lang="en-US" dirty="0"/>
              <a:t>Given the accelerating expansion the most likely scenario for the end of the universe is the Big Freeze:</a:t>
            </a:r>
          </a:p>
          <a:p>
            <a:r>
              <a:rPr lang="en-US" dirty="0"/>
              <a:t>Space between cluster of galaxies will grow at increasing rate</a:t>
            </a:r>
          </a:p>
          <a:p>
            <a:r>
              <a:rPr lang="en-US" dirty="0"/>
              <a:t>Supplies of gases need to form stars will deplete</a:t>
            </a:r>
          </a:p>
          <a:p>
            <a:r>
              <a:rPr lang="en-US" dirty="0"/>
              <a:t>Existing stars will run out of fuel and cease to shine</a:t>
            </a:r>
          </a:p>
          <a:p>
            <a:r>
              <a:rPr lang="en-US" dirty="0"/>
              <a:t>Universe will grow darker</a:t>
            </a:r>
          </a:p>
          <a:p>
            <a:r>
              <a:rPr lang="en-US" dirty="0"/>
              <a:t>If protons are unstable then stellar remnants will disappear</a:t>
            </a:r>
          </a:p>
          <a:p>
            <a:r>
              <a:rPr lang="en-US" dirty="0"/>
              <a:t>Eventually even black holes will evaporate through Hawking radiation</a:t>
            </a:r>
          </a:p>
          <a:p>
            <a:r>
              <a:rPr lang="en-US" dirty="0"/>
              <a:t>The universe will approach a uniform temperature – no work will be possible</a:t>
            </a:r>
            <a:endParaRPr lang="en-AU" dirty="0"/>
          </a:p>
        </p:txBody>
      </p:sp>
    </p:spTree>
    <p:extLst>
      <p:ext uri="{BB962C8B-B14F-4D97-AF65-F5344CB8AC3E}">
        <p14:creationId xmlns:p14="http://schemas.microsoft.com/office/powerpoint/2010/main" val="581793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9FD50-83E3-4978-9DDF-A25F24F98657}"/>
              </a:ext>
            </a:extLst>
          </p:cNvPr>
          <p:cNvSpPr>
            <a:spLocks noGrp="1"/>
          </p:cNvSpPr>
          <p:nvPr>
            <p:ph type="title"/>
          </p:nvPr>
        </p:nvSpPr>
        <p:spPr/>
        <p:txBody>
          <a:bodyPr/>
          <a:lstStyle/>
          <a:p>
            <a:r>
              <a:rPr lang="en-US" dirty="0"/>
              <a:t>High energy particle accelerators</a:t>
            </a:r>
            <a:endParaRPr lang="en-AU" dirty="0"/>
          </a:p>
        </p:txBody>
      </p:sp>
      <p:sp>
        <p:nvSpPr>
          <p:cNvPr id="3" name="Content Placeholder 2">
            <a:extLst>
              <a:ext uri="{FF2B5EF4-FFF2-40B4-BE49-F238E27FC236}">
                <a16:creationId xmlns:a16="http://schemas.microsoft.com/office/drawing/2014/main" id="{3A012EEF-1F10-4073-8D12-01906BCE3622}"/>
              </a:ext>
            </a:extLst>
          </p:cNvPr>
          <p:cNvSpPr>
            <a:spLocks noGrp="1"/>
          </p:cNvSpPr>
          <p:nvPr>
            <p:ph idx="1"/>
          </p:nvPr>
        </p:nvSpPr>
        <p:spPr/>
        <p:txBody>
          <a:bodyPr>
            <a:normAutofit/>
          </a:bodyPr>
          <a:lstStyle/>
          <a:p>
            <a:r>
              <a:rPr lang="en-US" dirty="0"/>
              <a:t>Mathematical modelling can make quite specific predictions about high energy systems – difficult to test in a laboratory</a:t>
            </a:r>
          </a:p>
          <a:p>
            <a:r>
              <a:rPr lang="en-US" dirty="0"/>
              <a:t>Particle colliders attempt to test these predictions by accelerating particles to close to the speed of light and then colliding them with other particles head on</a:t>
            </a:r>
          </a:p>
          <a:p>
            <a:r>
              <a:rPr lang="en-US" dirty="0"/>
              <a:t>The total energy of the particles in a collision will be conserved as mass and kinetic energy </a:t>
            </a:r>
          </a:p>
          <a:p>
            <a:r>
              <a:rPr lang="en-US" dirty="0"/>
              <a:t>With enough energy, collisions can create particles with more mass than that of the initial particles</a:t>
            </a:r>
          </a:p>
        </p:txBody>
      </p:sp>
    </p:spTree>
    <p:extLst>
      <p:ext uri="{BB962C8B-B14F-4D97-AF65-F5344CB8AC3E}">
        <p14:creationId xmlns:p14="http://schemas.microsoft.com/office/powerpoint/2010/main" val="1467158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9F407-24C7-446D-8D80-55953C5198F9}"/>
              </a:ext>
            </a:extLst>
          </p:cNvPr>
          <p:cNvSpPr>
            <a:spLocks noGrp="1"/>
          </p:cNvSpPr>
          <p:nvPr>
            <p:ph type="title"/>
          </p:nvPr>
        </p:nvSpPr>
        <p:spPr/>
        <p:txBody>
          <a:bodyPr/>
          <a:lstStyle/>
          <a:p>
            <a:r>
              <a:rPr lang="en-US" dirty="0"/>
              <a:t>Large Hadron Collider (LHC)</a:t>
            </a:r>
            <a:endParaRPr lang="en-AU" dirty="0"/>
          </a:p>
        </p:txBody>
      </p:sp>
      <p:sp>
        <p:nvSpPr>
          <p:cNvPr id="3" name="Content Placeholder 2">
            <a:extLst>
              <a:ext uri="{FF2B5EF4-FFF2-40B4-BE49-F238E27FC236}">
                <a16:creationId xmlns:a16="http://schemas.microsoft.com/office/drawing/2014/main" id="{7D260505-2AB3-416D-B437-1F4185949310}"/>
              </a:ext>
            </a:extLst>
          </p:cNvPr>
          <p:cNvSpPr>
            <a:spLocks noGrp="1"/>
          </p:cNvSpPr>
          <p:nvPr>
            <p:ph idx="1"/>
          </p:nvPr>
        </p:nvSpPr>
        <p:spPr/>
        <p:txBody>
          <a:bodyPr>
            <a:normAutofit fontScale="85000" lnSpcReduction="20000"/>
          </a:bodyPr>
          <a:lstStyle/>
          <a:p>
            <a:pPr marL="0" indent="0">
              <a:buNone/>
            </a:pPr>
            <a:r>
              <a:rPr lang="en-US" i="1" dirty="0"/>
              <a:t>“Despite my resistance to hyperbole, the LHC belongs to a world that can only be described with superlatives. It is not merely large: the LHC is the biggest machine ever built. It is not merely cold: the 1.9 kelvin (1.9 degrees Celsius above absolute zero) temperature necessary for the LHC’s superconducting magnets to operate is the coldest extended region that we know of in the universe—even colder than outer space. The magnetic field is not merely big: the superconducting dipole magnets generating a magnetic field more than 100,000 times stronger than the Earth’s are the strongest magnets in industrial production ever made.</a:t>
            </a:r>
            <a:br>
              <a:rPr lang="en-US" i="1" dirty="0"/>
            </a:br>
            <a:br>
              <a:rPr lang="en-US" i="1" dirty="0"/>
            </a:br>
            <a:r>
              <a:rPr lang="en-US" i="1" dirty="0"/>
              <a:t>And the extremes don’t end there. The vacuum inside the proton-containing tubes, a 10 trillionth of an atmosphere, is the most complete vacuum over the largest region ever produced. The energy of the collisions are the highest ever generated on Earth, allowing us to study the interactions that occurred in the early universe the furthest back in time.”</a:t>
            </a:r>
          </a:p>
          <a:p>
            <a:pPr marL="0" indent="0">
              <a:buNone/>
            </a:pPr>
            <a:r>
              <a:rPr lang="en-US" dirty="0"/>
              <a:t>Lisa Randall, 2011</a:t>
            </a:r>
            <a:endParaRPr lang="en-AU" dirty="0"/>
          </a:p>
        </p:txBody>
      </p:sp>
    </p:spTree>
    <p:extLst>
      <p:ext uri="{BB962C8B-B14F-4D97-AF65-F5344CB8AC3E}">
        <p14:creationId xmlns:p14="http://schemas.microsoft.com/office/powerpoint/2010/main" val="2479529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9678-3F68-46CC-AC8A-BD404363A37A}"/>
              </a:ext>
            </a:extLst>
          </p:cNvPr>
          <p:cNvSpPr>
            <a:spLocks noGrp="1"/>
          </p:cNvSpPr>
          <p:nvPr>
            <p:ph type="title"/>
          </p:nvPr>
        </p:nvSpPr>
        <p:spPr/>
        <p:txBody>
          <a:bodyPr>
            <a:normAutofit fontScale="90000"/>
          </a:bodyPr>
          <a:lstStyle/>
          <a:p>
            <a:r>
              <a:rPr lang="en-US" dirty="0"/>
              <a:t>Large Hadron Collider (2008-present)</a:t>
            </a:r>
            <a:endParaRPr lang="en-AU" dirty="0"/>
          </a:p>
        </p:txBody>
      </p:sp>
      <p:sp>
        <p:nvSpPr>
          <p:cNvPr id="3" name="Content Placeholder 2">
            <a:extLst>
              <a:ext uri="{FF2B5EF4-FFF2-40B4-BE49-F238E27FC236}">
                <a16:creationId xmlns:a16="http://schemas.microsoft.com/office/drawing/2014/main" id="{9A06A42E-5BC8-4518-86CF-021FA536EFD9}"/>
              </a:ext>
            </a:extLst>
          </p:cNvPr>
          <p:cNvSpPr>
            <a:spLocks noGrp="1"/>
          </p:cNvSpPr>
          <p:nvPr>
            <p:ph idx="1"/>
          </p:nvPr>
        </p:nvSpPr>
        <p:spPr/>
        <p:txBody>
          <a:bodyPr/>
          <a:lstStyle/>
          <a:p>
            <a:r>
              <a:rPr lang="en-US" dirty="0"/>
              <a:t>The LHC accelerates protons to 0.999 999 99c, giving them 6 500 GeV of energy, allowing for collisions of 13 000 GeV </a:t>
            </a:r>
          </a:p>
          <a:p>
            <a:r>
              <a:rPr lang="en-US" dirty="0"/>
              <a:t>Protons normally have a mass corresponding to 0.9 GeV of energy, so these collisions include roughly 7000 times the energy in 2 protons allowing for the creation of much more massive particles</a:t>
            </a:r>
          </a:p>
          <a:p>
            <a:r>
              <a:rPr lang="en-US" dirty="0"/>
              <a:t>Head on collisions such as this allow for more of the energy to become mass than possible by colliding with a stationary target</a:t>
            </a:r>
          </a:p>
          <a:p>
            <a:endParaRPr lang="en-AU" dirty="0"/>
          </a:p>
        </p:txBody>
      </p:sp>
    </p:spTree>
    <p:extLst>
      <p:ext uri="{BB962C8B-B14F-4D97-AF65-F5344CB8AC3E}">
        <p14:creationId xmlns:p14="http://schemas.microsoft.com/office/powerpoint/2010/main" val="305369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57815-0C5B-4DAA-8BE9-02205479F8A4}"/>
              </a:ext>
            </a:extLst>
          </p:cNvPr>
          <p:cNvSpPr>
            <a:spLocks noGrp="1"/>
          </p:cNvSpPr>
          <p:nvPr>
            <p:ph type="title"/>
          </p:nvPr>
        </p:nvSpPr>
        <p:spPr/>
        <p:txBody>
          <a:bodyPr/>
          <a:lstStyle/>
          <a:p>
            <a:r>
              <a:rPr lang="en-US" dirty="0"/>
              <a:t>Future Circular Collider (FCC)</a:t>
            </a:r>
            <a:endParaRPr lang="en-AU" dirty="0"/>
          </a:p>
        </p:txBody>
      </p:sp>
      <p:sp>
        <p:nvSpPr>
          <p:cNvPr id="3" name="Content Placeholder 2">
            <a:extLst>
              <a:ext uri="{FF2B5EF4-FFF2-40B4-BE49-F238E27FC236}">
                <a16:creationId xmlns:a16="http://schemas.microsoft.com/office/drawing/2014/main" id="{A28DBCC0-8414-41EA-BF84-BEFF1246B07C}"/>
              </a:ext>
            </a:extLst>
          </p:cNvPr>
          <p:cNvSpPr>
            <a:spLocks noGrp="1"/>
          </p:cNvSpPr>
          <p:nvPr>
            <p:ph idx="1"/>
          </p:nvPr>
        </p:nvSpPr>
        <p:spPr>
          <a:xfrm>
            <a:off x="558800" y="1825625"/>
            <a:ext cx="4579258" cy="4351338"/>
          </a:xfrm>
        </p:spPr>
        <p:txBody>
          <a:bodyPr>
            <a:normAutofit/>
          </a:bodyPr>
          <a:lstStyle/>
          <a:p>
            <a:r>
              <a:rPr lang="en-US" dirty="0"/>
              <a:t>Proposed to be ready for operation in the late 2050s</a:t>
            </a:r>
          </a:p>
          <a:p>
            <a:r>
              <a:rPr lang="en-US" dirty="0"/>
              <a:t>Aiming for energies of 100 </a:t>
            </a:r>
            <a:r>
              <a:rPr lang="en-US" dirty="0" err="1"/>
              <a:t>TeV</a:t>
            </a:r>
            <a:r>
              <a:rPr lang="en-AU" dirty="0"/>
              <a:t> compared to 6.5 </a:t>
            </a:r>
            <a:r>
              <a:rPr lang="en-AU" dirty="0" err="1"/>
              <a:t>TeV</a:t>
            </a:r>
            <a:r>
              <a:rPr lang="en-AU" dirty="0"/>
              <a:t> from the LHC</a:t>
            </a:r>
            <a:endParaRPr lang="en-US" dirty="0"/>
          </a:p>
        </p:txBody>
      </p:sp>
      <p:pic>
        <p:nvPicPr>
          <p:cNvPr id="3074" name="Picture 2" descr="International collaboration publishes concept design for a post ...">
            <a:extLst>
              <a:ext uri="{FF2B5EF4-FFF2-40B4-BE49-F238E27FC236}">
                <a16:creationId xmlns:a16="http://schemas.microsoft.com/office/drawing/2014/main" id="{9A8BE867-0930-494B-90A7-8F99BF2AC5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58" r="16860"/>
          <a:stretch/>
        </p:blipFill>
        <p:spPr bwMode="auto">
          <a:xfrm>
            <a:off x="5138058" y="1463674"/>
            <a:ext cx="6923314" cy="52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480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39D95-FA0D-4076-9B8B-8C344F697177}"/>
              </a:ext>
            </a:extLst>
          </p:cNvPr>
          <p:cNvSpPr>
            <a:spLocks noGrp="1"/>
          </p:cNvSpPr>
          <p:nvPr>
            <p:ph type="title"/>
          </p:nvPr>
        </p:nvSpPr>
        <p:spPr/>
        <p:txBody>
          <a:bodyPr/>
          <a:lstStyle/>
          <a:p>
            <a:r>
              <a:rPr lang="en-US"/>
              <a:t>Fleeing stars</a:t>
            </a:r>
            <a:endParaRPr lang="en-AU" dirty="0"/>
          </a:p>
        </p:txBody>
      </p:sp>
      <p:sp>
        <p:nvSpPr>
          <p:cNvPr id="3" name="Content Placeholder 2">
            <a:extLst>
              <a:ext uri="{FF2B5EF4-FFF2-40B4-BE49-F238E27FC236}">
                <a16:creationId xmlns:a16="http://schemas.microsoft.com/office/drawing/2014/main" id="{9154262B-4639-491F-A737-AFD36FB53404}"/>
              </a:ext>
            </a:extLst>
          </p:cNvPr>
          <p:cNvSpPr>
            <a:spLocks noGrp="1"/>
          </p:cNvSpPr>
          <p:nvPr>
            <p:ph idx="1"/>
          </p:nvPr>
        </p:nvSpPr>
        <p:spPr/>
        <p:txBody>
          <a:bodyPr/>
          <a:lstStyle/>
          <a:p>
            <a:r>
              <a:rPr lang="en-US" dirty="0"/>
              <a:t>Careful consideration of stellar spectra shows that the light from all distant stars is red-shifted</a:t>
            </a:r>
          </a:p>
          <a:p>
            <a:r>
              <a:rPr lang="en-US" dirty="0"/>
              <a:t>It seems that all distant stars are moving away from us</a:t>
            </a:r>
          </a:p>
          <a:p>
            <a:r>
              <a:rPr lang="en-US" dirty="0"/>
              <a:t>Careful measurement must be made to understand problem</a:t>
            </a:r>
          </a:p>
          <a:p>
            <a:r>
              <a:rPr lang="en-US" dirty="0"/>
              <a:t>Degree of red-shift varies between stars – why? </a:t>
            </a:r>
          </a:p>
          <a:p>
            <a:r>
              <a:rPr lang="en-US" dirty="0"/>
              <a:t>Is there a pattern?</a:t>
            </a:r>
          </a:p>
          <a:p>
            <a:r>
              <a:rPr lang="en-US" dirty="0"/>
              <a:t>Collect more data about the stars – start with how far away they are</a:t>
            </a:r>
            <a:endParaRPr lang="en-AU" dirty="0"/>
          </a:p>
        </p:txBody>
      </p:sp>
    </p:spTree>
    <p:extLst>
      <p:ext uri="{BB962C8B-B14F-4D97-AF65-F5344CB8AC3E}">
        <p14:creationId xmlns:p14="http://schemas.microsoft.com/office/powerpoint/2010/main" val="2726615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63A92-0FCF-4E02-A457-3D0E0DCFFCEC}"/>
              </a:ext>
            </a:extLst>
          </p:cNvPr>
          <p:cNvSpPr>
            <a:spLocks noGrp="1"/>
          </p:cNvSpPr>
          <p:nvPr>
            <p:ph type="title"/>
          </p:nvPr>
        </p:nvSpPr>
        <p:spPr/>
        <p:txBody>
          <a:bodyPr/>
          <a:lstStyle/>
          <a:p>
            <a:r>
              <a:rPr lang="en-US" dirty="0"/>
              <a:t>Example</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6F28F9F-C0A3-45E8-A5AA-64F900094CC0}"/>
                  </a:ext>
                </a:extLst>
              </p:cNvPr>
              <p:cNvSpPr>
                <a:spLocks noGrp="1"/>
              </p:cNvSpPr>
              <p:nvPr>
                <p:ph idx="1"/>
              </p:nvPr>
            </p:nvSpPr>
            <p:spPr/>
            <p:txBody>
              <a:bodyPr/>
              <a:lstStyle/>
              <a:p>
                <a:r>
                  <a:rPr lang="en-US" dirty="0"/>
                  <a:t>Protons in a small particle accelerator travel through a horizontal circular track of 38.4 cm diameter. The track is exposed to a vertical magnetic field of 0.398 T. Determine the velocity of the protons.</a:t>
                </a:r>
              </a:p>
              <a:p>
                <a:pPr marL="0" indent="0">
                  <a:lnSpc>
                    <a:spcPct val="100000"/>
                  </a:lnSpc>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𝑚</m:t>
                          </m:r>
                          <m:sSup>
                            <m:sSupPr>
                              <m:ctrlPr>
                                <a:rPr lang="en-US" i="1">
                                  <a:latin typeface="Cambria Math" panose="02040503050406030204" pitchFamily="18" charset="0"/>
                                </a:rPr>
                              </m:ctrlPr>
                            </m:sSupPr>
                            <m:e>
                              <m:r>
                                <a:rPr lang="en-US" i="1">
                                  <a:latin typeface="Cambria Math" panose="02040503050406030204" pitchFamily="18" charset="0"/>
                                </a:rPr>
                                <m:t>𝑣</m:t>
                              </m:r>
                            </m:e>
                            <m:sup>
                              <m:r>
                                <a:rPr lang="en-US" i="1">
                                  <a:latin typeface="Cambria Math" panose="02040503050406030204" pitchFamily="18" charset="0"/>
                                </a:rPr>
                                <m:t>2</m:t>
                              </m:r>
                            </m:sup>
                          </m:sSup>
                        </m:num>
                        <m:den>
                          <m:r>
                            <a:rPr lang="en-US" i="1">
                              <a:latin typeface="Cambria Math" panose="02040503050406030204" pitchFamily="18" charset="0"/>
                            </a:rPr>
                            <m:t>𝑟</m:t>
                          </m:r>
                        </m:den>
                      </m:f>
                      <m:r>
                        <a:rPr lang="en-US" i="1">
                          <a:latin typeface="Cambria Math" panose="02040503050406030204" pitchFamily="18" charset="0"/>
                        </a:rPr>
                        <m:t>=</m:t>
                      </m:r>
                      <m:r>
                        <a:rPr lang="en-US" i="1">
                          <a:latin typeface="Cambria Math" panose="02040503050406030204" pitchFamily="18" charset="0"/>
                        </a:rPr>
                        <m:t>𝑞𝑣𝐵</m:t>
                      </m:r>
                    </m:oMath>
                  </m:oMathPara>
                </a14:m>
                <a:endParaRPr lang="en-US" i="1" dirty="0">
                  <a:latin typeface="Cambria Math" panose="02040503050406030204" pitchFamily="18" charset="0"/>
                </a:endParaRPr>
              </a:p>
              <a:p>
                <a:pPr marL="0" indent="0">
                  <a:lnSpc>
                    <a:spcPct val="10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𝑞𝐵𝑟</m:t>
                          </m:r>
                        </m:num>
                        <m:den>
                          <m:r>
                            <a:rPr lang="en-US" b="0" i="1" smtClean="0">
                              <a:latin typeface="Cambria Math" panose="02040503050406030204" pitchFamily="18" charset="0"/>
                            </a:rPr>
                            <m:t>𝑚</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1.6</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−19</m:t>
                              </m:r>
                            </m:sup>
                          </m:sSup>
                          <m:r>
                            <a:rPr lang="en-US" b="0" i="1" smtClean="0">
                              <a:latin typeface="Cambria Math" panose="02040503050406030204" pitchFamily="18" charset="0"/>
                              <a:ea typeface="Cambria Math" panose="02040503050406030204" pitchFamily="18" charset="0"/>
                            </a:rPr>
                            <m:t>×0.398×0.192</m:t>
                          </m:r>
                        </m:num>
                        <m:den>
                          <m:r>
                            <a:rPr lang="en-US" b="0" i="1" smtClean="0">
                              <a:latin typeface="Cambria Math" panose="02040503050406030204" pitchFamily="18" charset="0"/>
                            </a:rPr>
                            <m:t>1.67</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−27</m:t>
                              </m:r>
                            </m:sup>
                          </m:sSup>
                        </m:den>
                      </m:f>
                      <m:r>
                        <a:rPr lang="en-US" b="0" i="1" smtClean="0">
                          <a:latin typeface="Cambria Math" panose="02040503050406030204" pitchFamily="18" charset="0"/>
                        </a:rPr>
                        <m:t>=7.32</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6</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𝑠</m:t>
                          </m:r>
                        </m:e>
                        <m:sup>
                          <m:r>
                            <a:rPr lang="en-US" b="0" i="1" smtClean="0">
                              <a:latin typeface="Cambria Math" panose="02040503050406030204" pitchFamily="18" charset="0"/>
                              <a:ea typeface="Cambria Math" panose="02040503050406030204" pitchFamily="18" charset="0"/>
                            </a:rPr>
                            <m:t>−1</m:t>
                          </m:r>
                        </m:sup>
                      </m:sSup>
                    </m:oMath>
                  </m:oMathPara>
                </a14:m>
                <a:endParaRPr lang="en-US" b="0" dirty="0">
                  <a:ea typeface="Cambria Math" panose="02040503050406030204" pitchFamily="18" charset="0"/>
                </a:endParaRPr>
              </a:p>
              <a:p>
                <a:pPr marL="0" indent="0">
                  <a:buNone/>
                </a:pPr>
                <a:endParaRPr lang="en-AU" dirty="0"/>
              </a:p>
            </p:txBody>
          </p:sp>
        </mc:Choice>
        <mc:Fallback xmlns="">
          <p:sp>
            <p:nvSpPr>
              <p:cNvPr id="3" name="Content Placeholder 2">
                <a:extLst>
                  <a:ext uri="{FF2B5EF4-FFF2-40B4-BE49-F238E27FC236}">
                    <a16:creationId xmlns:a16="http://schemas.microsoft.com/office/drawing/2014/main" id="{96F28F9F-C0A3-45E8-A5AA-64F900094CC0}"/>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190776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7669E-6ABC-40BD-8070-8478B5216793}"/>
              </a:ext>
            </a:extLst>
          </p:cNvPr>
          <p:cNvSpPr>
            <a:spLocks noGrp="1"/>
          </p:cNvSpPr>
          <p:nvPr>
            <p:ph type="title"/>
          </p:nvPr>
        </p:nvSpPr>
        <p:spPr/>
        <p:txBody>
          <a:bodyPr/>
          <a:lstStyle/>
          <a:p>
            <a:r>
              <a:rPr lang="en-US" dirty="0"/>
              <a:t>Particle physics</a:t>
            </a:r>
            <a:endParaRPr lang="en-AU" dirty="0"/>
          </a:p>
        </p:txBody>
      </p:sp>
      <p:sp>
        <p:nvSpPr>
          <p:cNvPr id="3" name="Content Placeholder 2">
            <a:extLst>
              <a:ext uri="{FF2B5EF4-FFF2-40B4-BE49-F238E27FC236}">
                <a16:creationId xmlns:a16="http://schemas.microsoft.com/office/drawing/2014/main" id="{A8EA5589-52F3-42D0-A034-F54E78C362AA}"/>
              </a:ext>
            </a:extLst>
          </p:cNvPr>
          <p:cNvSpPr>
            <a:spLocks noGrp="1"/>
          </p:cNvSpPr>
          <p:nvPr>
            <p:ph idx="1"/>
          </p:nvPr>
        </p:nvSpPr>
        <p:spPr/>
        <p:txBody>
          <a:bodyPr>
            <a:normAutofit lnSpcReduction="10000"/>
          </a:bodyPr>
          <a:lstStyle/>
          <a:p>
            <a:r>
              <a:rPr lang="en-US" dirty="0"/>
              <a:t>By the early 1960s experiments with particle accelerators had discovered more than 100 sub-atomic particles such as the kaon, the lambda and the omega</a:t>
            </a:r>
          </a:p>
          <a:p>
            <a:r>
              <a:rPr lang="en-US" dirty="0"/>
              <a:t>This enormous collection of particles were all thought to be fundamental, indivisible</a:t>
            </a:r>
          </a:p>
          <a:p>
            <a:r>
              <a:rPr lang="en-US" dirty="0"/>
              <a:t>In 1964 Gell-Mann and Zweig proposed that many of these particles weren’t fundamental but that they were composed of differing combinations of smaller particles - quarks</a:t>
            </a:r>
          </a:p>
          <a:p>
            <a:r>
              <a:rPr lang="en-US" dirty="0"/>
              <a:t>It is almost impossible to observe lone quarks so the theory was initially contentious, but many experiments continue to confirm and develop the theory</a:t>
            </a:r>
            <a:endParaRPr lang="en-AU" dirty="0"/>
          </a:p>
        </p:txBody>
      </p:sp>
    </p:spTree>
    <p:extLst>
      <p:ext uri="{BB962C8B-B14F-4D97-AF65-F5344CB8AC3E}">
        <p14:creationId xmlns:p14="http://schemas.microsoft.com/office/powerpoint/2010/main" val="3302182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58B7-8389-4131-8920-ECE5D66AEAE9}"/>
              </a:ext>
            </a:extLst>
          </p:cNvPr>
          <p:cNvSpPr>
            <a:spLocks noGrp="1"/>
          </p:cNvSpPr>
          <p:nvPr>
            <p:ph type="title"/>
          </p:nvPr>
        </p:nvSpPr>
        <p:spPr>
          <a:xfrm>
            <a:off x="71438" y="101601"/>
            <a:ext cx="5781817" cy="908049"/>
          </a:xfrm>
        </p:spPr>
        <p:txBody>
          <a:bodyPr>
            <a:normAutofit fontScale="90000"/>
          </a:bodyPr>
          <a:lstStyle/>
          <a:p>
            <a:r>
              <a:rPr lang="en-US" sz="4000" dirty="0"/>
              <a:t>Fundamental particles of matter</a:t>
            </a:r>
            <a:endParaRPr lang="en-AU" sz="4000" dirty="0"/>
          </a:p>
        </p:txBody>
      </p:sp>
      <p:sp>
        <p:nvSpPr>
          <p:cNvPr id="3" name="Content Placeholder 2">
            <a:extLst>
              <a:ext uri="{FF2B5EF4-FFF2-40B4-BE49-F238E27FC236}">
                <a16:creationId xmlns:a16="http://schemas.microsoft.com/office/drawing/2014/main" id="{37C1D4EF-D237-4371-90EC-BC04110F3975}"/>
              </a:ext>
            </a:extLst>
          </p:cNvPr>
          <p:cNvSpPr>
            <a:spLocks noGrp="1"/>
          </p:cNvSpPr>
          <p:nvPr>
            <p:ph idx="1"/>
          </p:nvPr>
        </p:nvSpPr>
        <p:spPr>
          <a:xfrm>
            <a:off x="228600" y="1144369"/>
            <a:ext cx="5624655" cy="5523130"/>
          </a:xfrm>
        </p:spPr>
        <p:txBody>
          <a:bodyPr>
            <a:normAutofit fontScale="92500" lnSpcReduction="20000"/>
          </a:bodyPr>
          <a:lstStyle/>
          <a:p>
            <a:r>
              <a:rPr lang="en-US" dirty="0">
                <a:gradFill>
                  <a:gsLst>
                    <a:gs pos="34000">
                      <a:srgbClr val="EDEDED"/>
                    </a:gs>
                    <a:gs pos="0">
                      <a:srgbClr val="BFBFBF"/>
                    </a:gs>
                    <a:gs pos="100000">
                      <a:srgbClr val="FFFFFF"/>
                    </a:gs>
                  </a:gsLst>
                  <a:lin ang="4800000" scaled="0"/>
                </a:gradFill>
              </a:rPr>
              <a:t>It was discovered that combinations of just 6 quarks could explain a very large number of the particles - e.g. a proton is two up quarks and one down quark</a:t>
            </a:r>
          </a:p>
          <a:p>
            <a:r>
              <a:rPr lang="en-US" dirty="0">
                <a:gradFill>
                  <a:gsLst>
                    <a:gs pos="34000">
                      <a:srgbClr val="EDEDED"/>
                    </a:gs>
                    <a:gs pos="0">
                      <a:srgbClr val="BFBFBF"/>
                    </a:gs>
                    <a:gs pos="100000">
                      <a:srgbClr val="FFFFFF"/>
                    </a:gs>
                  </a:gsLst>
                  <a:lin ang="4800000" scaled="0"/>
                </a:gradFill>
              </a:rPr>
              <a:t>These particles, made of two or more quarks are known as hadrons</a:t>
            </a:r>
          </a:p>
          <a:p>
            <a:r>
              <a:rPr lang="en-US" dirty="0">
                <a:gradFill>
                  <a:gsLst>
                    <a:gs pos="34000">
                      <a:srgbClr val="EDEDED"/>
                    </a:gs>
                    <a:gs pos="0">
                      <a:srgbClr val="BFBFBF"/>
                    </a:gs>
                    <a:gs pos="100000">
                      <a:srgbClr val="FFFFFF"/>
                    </a:gs>
                  </a:gsLst>
                  <a:lin ang="4800000" scaled="0"/>
                </a:gradFill>
              </a:rPr>
              <a:t>Hadrons could not quite account for all particles – there were other particles that did not experience the strong force – these are known as leptons and include electrons</a:t>
            </a:r>
            <a:endParaRPr lang="en-AU" dirty="0">
              <a:gradFill>
                <a:gsLst>
                  <a:gs pos="34000">
                    <a:srgbClr val="EDEDED"/>
                  </a:gs>
                  <a:gs pos="0">
                    <a:srgbClr val="BFBFBF"/>
                  </a:gs>
                  <a:gs pos="100000">
                    <a:srgbClr val="FFFFFF"/>
                  </a:gs>
                </a:gsLst>
                <a:lin ang="4800000" scaled="0"/>
              </a:gradFill>
            </a:endParaRPr>
          </a:p>
          <a:p>
            <a:r>
              <a:rPr lang="en-US" dirty="0">
                <a:gradFill>
                  <a:gsLst>
                    <a:gs pos="34000">
                      <a:srgbClr val="EDEDED"/>
                    </a:gs>
                    <a:gs pos="0">
                      <a:srgbClr val="BFBFBF"/>
                    </a:gs>
                    <a:gs pos="100000">
                      <a:srgbClr val="FFFFFF"/>
                    </a:gs>
                  </a:gsLst>
                  <a:lin ang="4800000" scaled="0"/>
                </a:gradFill>
              </a:rPr>
              <a:t>All matter is made of combinations of these 12 fundamental particles – the matter we commonly interact with uses just up quarks, down quarks and electrons</a:t>
            </a:r>
          </a:p>
        </p:txBody>
      </p:sp>
      <p:pic>
        <p:nvPicPr>
          <p:cNvPr id="4" name="Picture 3">
            <a:extLst>
              <a:ext uri="{FF2B5EF4-FFF2-40B4-BE49-F238E27FC236}">
                <a16:creationId xmlns:a16="http://schemas.microsoft.com/office/drawing/2014/main" id="{D04C2B2E-D127-4DBF-8C72-4BD5FAF81318}"/>
              </a:ext>
            </a:extLst>
          </p:cNvPr>
          <p:cNvPicPr>
            <a:picLocks noChangeAspect="1"/>
          </p:cNvPicPr>
          <p:nvPr/>
        </p:nvPicPr>
        <p:blipFill rotWithShape="1">
          <a:blip r:embed="rId2"/>
          <a:srcRect l="797" r="37026"/>
          <a:stretch/>
        </p:blipFill>
        <p:spPr>
          <a:xfrm>
            <a:off x="5955462" y="0"/>
            <a:ext cx="6236538" cy="6858000"/>
          </a:xfrm>
          <a:prstGeom prst="rect">
            <a:avLst/>
          </a:prstGeom>
        </p:spPr>
      </p:pic>
    </p:spTree>
    <p:extLst>
      <p:ext uri="{BB962C8B-B14F-4D97-AF65-F5344CB8AC3E}">
        <p14:creationId xmlns:p14="http://schemas.microsoft.com/office/powerpoint/2010/main" val="4254002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CF3F8-831D-48DF-83FE-2DACCE7D9B12}"/>
              </a:ext>
            </a:extLst>
          </p:cNvPr>
          <p:cNvSpPr>
            <a:spLocks noGrp="1"/>
          </p:cNvSpPr>
          <p:nvPr>
            <p:ph type="title"/>
          </p:nvPr>
        </p:nvSpPr>
        <p:spPr>
          <a:xfrm>
            <a:off x="477672" y="273051"/>
            <a:ext cx="10876128" cy="850899"/>
          </a:xfrm>
        </p:spPr>
        <p:txBody>
          <a:bodyPr/>
          <a:lstStyle/>
          <a:p>
            <a:r>
              <a:rPr lang="en-US" dirty="0"/>
              <a:t>Fundamental forces</a:t>
            </a:r>
            <a:endParaRPr lang="en-AU" dirty="0"/>
          </a:p>
        </p:txBody>
      </p:sp>
      <p:sp>
        <p:nvSpPr>
          <p:cNvPr id="3" name="Content Placeholder 2">
            <a:extLst>
              <a:ext uri="{FF2B5EF4-FFF2-40B4-BE49-F238E27FC236}">
                <a16:creationId xmlns:a16="http://schemas.microsoft.com/office/drawing/2014/main" id="{5A29F41A-7425-496E-951E-4F42BBCFACF8}"/>
              </a:ext>
            </a:extLst>
          </p:cNvPr>
          <p:cNvSpPr>
            <a:spLocks noGrp="1"/>
          </p:cNvSpPr>
          <p:nvPr>
            <p:ph idx="1"/>
          </p:nvPr>
        </p:nvSpPr>
        <p:spPr>
          <a:xfrm>
            <a:off x="114300" y="1521725"/>
            <a:ext cx="9927674" cy="5063224"/>
          </a:xfrm>
        </p:spPr>
        <p:txBody>
          <a:bodyPr>
            <a:normAutofit/>
          </a:bodyPr>
          <a:lstStyle/>
          <a:p>
            <a:r>
              <a:rPr lang="en-US" dirty="0"/>
              <a:t>Experiments with particle accelerators also developed our understanding of three of the four fundamental forces – electromagnetism, the strong force and the weak force</a:t>
            </a:r>
          </a:p>
          <a:p>
            <a:r>
              <a:rPr lang="en-AU" dirty="0"/>
              <a:t>These forces are understood to be mediated by the exchange of force carrier particles known as gauge bosons</a:t>
            </a:r>
          </a:p>
          <a:p>
            <a:r>
              <a:rPr lang="en-AU" dirty="0"/>
              <a:t>The strong force is mediated by gluons (and mesons)</a:t>
            </a:r>
          </a:p>
          <a:p>
            <a:r>
              <a:rPr lang="en-AU" dirty="0"/>
              <a:t>Electromagnetism is mediated by photons</a:t>
            </a:r>
          </a:p>
          <a:p>
            <a:r>
              <a:rPr lang="en-AU" dirty="0"/>
              <a:t>The weak interaction is mediated by W</a:t>
            </a:r>
            <a:r>
              <a:rPr lang="en-AU" baseline="30000" dirty="0"/>
              <a:t>+</a:t>
            </a:r>
            <a:r>
              <a:rPr lang="en-AU" dirty="0"/>
              <a:t>, W</a:t>
            </a:r>
            <a:r>
              <a:rPr lang="en-AU" baseline="30000" dirty="0"/>
              <a:t>-</a:t>
            </a:r>
            <a:r>
              <a:rPr lang="en-AU" dirty="0"/>
              <a:t> and Z</a:t>
            </a:r>
            <a:r>
              <a:rPr lang="en-AU" baseline="30000" dirty="0"/>
              <a:t>0</a:t>
            </a:r>
            <a:r>
              <a:rPr lang="en-AU" dirty="0"/>
              <a:t> bosons</a:t>
            </a:r>
          </a:p>
          <a:p>
            <a:r>
              <a:rPr lang="en-AU" dirty="0"/>
              <a:t>Gravity may be mediated by a hypothetical graviton but there is currently no quantum theory of gravity</a:t>
            </a:r>
          </a:p>
          <a:p>
            <a:endParaRPr lang="en-AU" dirty="0"/>
          </a:p>
        </p:txBody>
      </p:sp>
      <p:pic>
        <p:nvPicPr>
          <p:cNvPr id="5" name="Picture 4">
            <a:extLst>
              <a:ext uri="{FF2B5EF4-FFF2-40B4-BE49-F238E27FC236}">
                <a16:creationId xmlns:a16="http://schemas.microsoft.com/office/drawing/2014/main" id="{DD017981-1591-4E02-92FD-1961FDBE601E}"/>
              </a:ext>
            </a:extLst>
          </p:cNvPr>
          <p:cNvPicPr>
            <a:picLocks noChangeAspect="1"/>
          </p:cNvPicPr>
          <p:nvPr/>
        </p:nvPicPr>
        <p:blipFill rotWithShape="1">
          <a:blip r:embed="rId2"/>
          <a:srcRect l="63105" r="17352"/>
          <a:stretch/>
        </p:blipFill>
        <p:spPr>
          <a:xfrm>
            <a:off x="10231789" y="0"/>
            <a:ext cx="1960211" cy="6858000"/>
          </a:xfrm>
          <a:prstGeom prst="rect">
            <a:avLst/>
          </a:prstGeom>
        </p:spPr>
      </p:pic>
    </p:spTree>
    <p:extLst>
      <p:ext uri="{BB962C8B-B14F-4D97-AF65-F5344CB8AC3E}">
        <p14:creationId xmlns:p14="http://schemas.microsoft.com/office/powerpoint/2010/main" val="3768110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B4E2-A27D-4DD3-B946-D28BA7E26CAC}"/>
              </a:ext>
            </a:extLst>
          </p:cNvPr>
          <p:cNvSpPr>
            <a:spLocks noGrp="1"/>
          </p:cNvSpPr>
          <p:nvPr>
            <p:ph type="title"/>
          </p:nvPr>
        </p:nvSpPr>
        <p:spPr/>
        <p:txBody>
          <a:bodyPr/>
          <a:lstStyle/>
          <a:p>
            <a:r>
              <a:rPr lang="en-US" dirty="0"/>
              <a:t>Extension - Virtual particles</a:t>
            </a:r>
            <a:endParaRPr lang="en-AU" dirty="0"/>
          </a:p>
        </p:txBody>
      </p:sp>
      <p:sp>
        <p:nvSpPr>
          <p:cNvPr id="3" name="Content Placeholder 2">
            <a:extLst>
              <a:ext uri="{FF2B5EF4-FFF2-40B4-BE49-F238E27FC236}">
                <a16:creationId xmlns:a16="http://schemas.microsoft.com/office/drawing/2014/main" id="{C228E6C6-88A3-4003-8742-8E9655ECE91E}"/>
              </a:ext>
            </a:extLst>
          </p:cNvPr>
          <p:cNvSpPr>
            <a:spLocks noGrp="1"/>
          </p:cNvSpPr>
          <p:nvPr>
            <p:ph idx="1"/>
          </p:nvPr>
        </p:nvSpPr>
        <p:spPr/>
        <p:txBody>
          <a:bodyPr>
            <a:normAutofit fontScale="92500" lnSpcReduction="10000"/>
          </a:bodyPr>
          <a:lstStyle/>
          <a:p>
            <a:r>
              <a:rPr lang="en-US" dirty="0">
                <a:gradFill>
                  <a:gsLst>
                    <a:gs pos="34000">
                      <a:srgbClr val="EDEDED"/>
                    </a:gs>
                    <a:gs pos="0">
                      <a:srgbClr val="BFBFBF"/>
                    </a:gs>
                    <a:gs pos="100000">
                      <a:srgbClr val="FFFFFF"/>
                    </a:gs>
                  </a:gsLst>
                  <a:lin ang="4800000" scaled="0"/>
                </a:gradFill>
              </a:rPr>
              <a:t>Quantum field theory suggests the universe is filled with multiple</a:t>
            </a:r>
            <a:br>
              <a:rPr lang="en-US" dirty="0">
                <a:gradFill>
                  <a:gsLst>
                    <a:gs pos="34000">
                      <a:srgbClr val="EDEDED"/>
                    </a:gs>
                    <a:gs pos="0">
                      <a:srgbClr val="BFBFBF"/>
                    </a:gs>
                    <a:gs pos="100000">
                      <a:srgbClr val="FFFFFF"/>
                    </a:gs>
                  </a:gsLst>
                  <a:lin ang="4800000" scaled="0"/>
                </a:gradFill>
              </a:rPr>
            </a:br>
            <a:r>
              <a:rPr lang="en-US" dirty="0">
                <a:gradFill>
                  <a:gsLst>
                    <a:gs pos="34000">
                      <a:srgbClr val="EDEDED"/>
                    </a:gs>
                    <a:gs pos="0">
                      <a:srgbClr val="BFBFBF"/>
                    </a:gs>
                    <a:gs pos="100000">
                      <a:srgbClr val="FFFFFF"/>
                    </a:gs>
                  </a:gsLst>
                  <a:lin ang="4800000" scaled="0"/>
                </a:gradFill>
              </a:rPr>
              <a:t>overlapping fundamental fields</a:t>
            </a:r>
          </a:p>
          <a:p>
            <a:r>
              <a:rPr lang="en-US" dirty="0">
                <a:gradFill>
                  <a:gsLst>
                    <a:gs pos="34000">
                      <a:srgbClr val="EDEDED"/>
                    </a:gs>
                    <a:gs pos="0">
                      <a:srgbClr val="BFBFBF"/>
                    </a:gs>
                    <a:gs pos="100000">
                      <a:srgbClr val="FFFFFF"/>
                    </a:gs>
                  </a:gsLst>
                  <a:lin ang="4800000" scaled="0"/>
                </a:gradFill>
              </a:rPr>
              <a:t>The fundamental particles are then excitations in these fields so an electron would be an excitation of the electron field – we perceive these excitations as particles at most scales (wave-particle duality)</a:t>
            </a:r>
          </a:p>
          <a:p>
            <a:r>
              <a:rPr lang="en-AU" dirty="0"/>
              <a:t>The gauge bosons as force carriers typically occur as virtual particles</a:t>
            </a:r>
          </a:p>
          <a:p>
            <a:r>
              <a:rPr lang="en-AU" dirty="0"/>
              <a:t>Virtual particles are temporary excitations and cannot be directly observed – they transfer energy, charge and/or momentum between particles </a:t>
            </a:r>
          </a:p>
          <a:p>
            <a:r>
              <a:rPr lang="en-AU" dirty="0"/>
              <a:t>Ordinary (non-virtual) photons are common in everyday conditions, ordinary versions of the other carrier particles are not</a:t>
            </a:r>
          </a:p>
          <a:p>
            <a:endParaRPr lang="en-AU" dirty="0"/>
          </a:p>
        </p:txBody>
      </p:sp>
    </p:spTree>
    <p:extLst>
      <p:ext uri="{BB962C8B-B14F-4D97-AF65-F5344CB8AC3E}">
        <p14:creationId xmlns:p14="http://schemas.microsoft.com/office/powerpoint/2010/main" val="2123368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1E135-D584-42F9-BC9D-C58170364E9B}"/>
              </a:ext>
            </a:extLst>
          </p:cNvPr>
          <p:cNvSpPr>
            <a:spLocks noGrp="1"/>
          </p:cNvSpPr>
          <p:nvPr>
            <p:ph type="title"/>
          </p:nvPr>
        </p:nvSpPr>
        <p:spPr/>
        <p:txBody>
          <a:bodyPr/>
          <a:lstStyle/>
          <a:p>
            <a:r>
              <a:rPr lang="en-US" dirty="0"/>
              <a:t>Higgs boson</a:t>
            </a:r>
            <a:endParaRPr lang="en-AU" dirty="0"/>
          </a:p>
        </p:txBody>
      </p:sp>
      <p:sp>
        <p:nvSpPr>
          <p:cNvPr id="3" name="Content Placeholder 2">
            <a:extLst>
              <a:ext uri="{FF2B5EF4-FFF2-40B4-BE49-F238E27FC236}">
                <a16:creationId xmlns:a16="http://schemas.microsoft.com/office/drawing/2014/main" id="{81516F4B-1009-43C2-959D-38ED7BC9EDF9}"/>
              </a:ext>
            </a:extLst>
          </p:cNvPr>
          <p:cNvSpPr>
            <a:spLocks noGrp="1"/>
          </p:cNvSpPr>
          <p:nvPr>
            <p:ph idx="1"/>
          </p:nvPr>
        </p:nvSpPr>
        <p:spPr/>
        <p:txBody>
          <a:bodyPr/>
          <a:lstStyle/>
          <a:p>
            <a:r>
              <a:rPr lang="en-US" dirty="0">
                <a:gradFill>
                  <a:gsLst>
                    <a:gs pos="34000">
                      <a:srgbClr val="EDEDED"/>
                    </a:gs>
                    <a:gs pos="0">
                      <a:srgbClr val="BFBFBF"/>
                    </a:gs>
                    <a:gs pos="100000">
                      <a:srgbClr val="FFFFFF"/>
                    </a:gs>
                  </a:gsLst>
                  <a:lin ang="4800000" scaled="0"/>
                </a:gradFill>
              </a:rPr>
              <a:t>The Higgs field is responsible for mass – the Higgs boson is the excitation of the Higgs field and is significant because it is taken of proof of one of the key predictions of the standard model - as proof of the existence of the Higgs field</a:t>
            </a:r>
          </a:p>
          <a:p>
            <a:r>
              <a:rPr lang="en-US" dirty="0">
                <a:gradFill>
                  <a:gsLst>
                    <a:gs pos="34000">
                      <a:srgbClr val="EDEDED"/>
                    </a:gs>
                    <a:gs pos="0">
                      <a:srgbClr val="BFBFBF"/>
                    </a:gs>
                    <a:gs pos="100000">
                      <a:srgbClr val="FFFFFF"/>
                    </a:gs>
                  </a:gsLst>
                  <a:lin ang="4800000" scaled="0"/>
                </a:gradFill>
              </a:rPr>
              <a:t>It can be thought of as a carrier particle, like the other fundamental bosons, but it is not exactly a force carrier because mass is not a force – it is a boson, but not a gauge boson (gauge bosons are vector bosons while the Higgs boson is scalar – forces have direction while mass does not)</a:t>
            </a:r>
          </a:p>
          <a:p>
            <a:endParaRPr lang="en-AU" dirty="0"/>
          </a:p>
        </p:txBody>
      </p:sp>
      <p:pic>
        <p:nvPicPr>
          <p:cNvPr id="4" name="Picture 3">
            <a:extLst>
              <a:ext uri="{FF2B5EF4-FFF2-40B4-BE49-F238E27FC236}">
                <a16:creationId xmlns:a16="http://schemas.microsoft.com/office/drawing/2014/main" id="{E67CF79F-D8E8-422A-B132-46CF23D14BFE}"/>
              </a:ext>
            </a:extLst>
          </p:cNvPr>
          <p:cNvPicPr>
            <a:picLocks noChangeAspect="1"/>
          </p:cNvPicPr>
          <p:nvPr/>
        </p:nvPicPr>
        <p:blipFill rotWithShape="1">
          <a:blip r:embed="rId2"/>
          <a:srcRect l="83718" t="983" r="895" b="75037"/>
          <a:stretch/>
        </p:blipFill>
        <p:spPr>
          <a:xfrm>
            <a:off x="10510696" y="113601"/>
            <a:ext cx="1543301" cy="1644555"/>
          </a:xfrm>
          <a:prstGeom prst="rect">
            <a:avLst/>
          </a:prstGeom>
        </p:spPr>
      </p:pic>
    </p:spTree>
    <p:extLst>
      <p:ext uri="{BB962C8B-B14F-4D97-AF65-F5344CB8AC3E}">
        <p14:creationId xmlns:p14="http://schemas.microsoft.com/office/powerpoint/2010/main" val="385656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BEC0-1CAD-4005-844F-F70F2227B201}"/>
              </a:ext>
            </a:extLst>
          </p:cNvPr>
          <p:cNvSpPr>
            <a:spLocks noGrp="1"/>
          </p:cNvSpPr>
          <p:nvPr>
            <p:ph type="title"/>
          </p:nvPr>
        </p:nvSpPr>
        <p:spPr/>
        <p:txBody>
          <a:bodyPr/>
          <a:lstStyle/>
          <a:p>
            <a:r>
              <a:rPr lang="en-US" dirty="0"/>
              <a:t>The Standard Model</a:t>
            </a:r>
            <a:endParaRPr lang="en-AU" dirty="0"/>
          </a:p>
        </p:txBody>
      </p:sp>
      <p:sp>
        <p:nvSpPr>
          <p:cNvPr id="3" name="Content Placeholder 2">
            <a:extLst>
              <a:ext uri="{FF2B5EF4-FFF2-40B4-BE49-F238E27FC236}">
                <a16:creationId xmlns:a16="http://schemas.microsoft.com/office/drawing/2014/main" id="{A792430C-A097-4D3D-8510-E6BB75303CDE}"/>
              </a:ext>
            </a:extLst>
          </p:cNvPr>
          <p:cNvSpPr>
            <a:spLocks noGrp="1"/>
          </p:cNvSpPr>
          <p:nvPr>
            <p:ph idx="1"/>
          </p:nvPr>
        </p:nvSpPr>
        <p:spPr>
          <a:xfrm>
            <a:off x="284724" y="1825625"/>
            <a:ext cx="4194194" cy="4351338"/>
          </a:xfrm>
        </p:spPr>
        <p:txBody>
          <a:bodyPr/>
          <a:lstStyle/>
          <a:p>
            <a:r>
              <a:rPr lang="en-US" dirty="0"/>
              <a:t>This leads to the Standard Model – we have a set of fundamental particles that are responsible for all matter and force (apart from gravity)</a:t>
            </a:r>
            <a:endParaRPr lang="en-AU" dirty="0"/>
          </a:p>
        </p:txBody>
      </p:sp>
      <p:pic>
        <p:nvPicPr>
          <p:cNvPr id="4" name="Picture 3">
            <a:extLst>
              <a:ext uri="{FF2B5EF4-FFF2-40B4-BE49-F238E27FC236}">
                <a16:creationId xmlns:a16="http://schemas.microsoft.com/office/drawing/2014/main" id="{B1388445-B82A-48B5-B2B0-5DA8FA6BF80F}"/>
              </a:ext>
            </a:extLst>
          </p:cNvPr>
          <p:cNvPicPr>
            <a:picLocks noChangeAspect="1"/>
          </p:cNvPicPr>
          <p:nvPr/>
        </p:nvPicPr>
        <p:blipFill>
          <a:blip r:embed="rId2"/>
          <a:stretch>
            <a:fillRect/>
          </a:stretch>
        </p:blipFill>
        <p:spPr>
          <a:xfrm>
            <a:off x="4325604" y="1423486"/>
            <a:ext cx="7581672" cy="5155616"/>
          </a:xfrm>
          <a:prstGeom prst="rect">
            <a:avLst/>
          </a:prstGeom>
        </p:spPr>
      </p:pic>
    </p:spTree>
    <p:extLst>
      <p:ext uri="{BB962C8B-B14F-4D97-AF65-F5344CB8AC3E}">
        <p14:creationId xmlns:p14="http://schemas.microsoft.com/office/powerpoint/2010/main" val="1442361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BEC0-1CAD-4005-844F-F70F2227B201}"/>
              </a:ext>
            </a:extLst>
          </p:cNvPr>
          <p:cNvSpPr>
            <a:spLocks noGrp="1"/>
          </p:cNvSpPr>
          <p:nvPr>
            <p:ph type="title"/>
          </p:nvPr>
        </p:nvSpPr>
        <p:spPr>
          <a:xfrm>
            <a:off x="219018" y="365125"/>
            <a:ext cx="11134782" cy="1325563"/>
          </a:xfrm>
        </p:spPr>
        <p:txBody>
          <a:bodyPr>
            <a:normAutofit fontScale="90000"/>
          </a:bodyPr>
          <a:lstStyle/>
          <a:p>
            <a:r>
              <a:rPr lang="en-US" dirty="0"/>
              <a:t>Understanding the Standard Model table</a:t>
            </a:r>
            <a:endParaRPr lang="en-AU" dirty="0"/>
          </a:p>
        </p:txBody>
      </p:sp>
      <p:sp>
        <p:nvSpPr>
          <p:cNvPr id="3" name="Content Placeholder 2">
            <a:extLst>
              <a:ext uri="{FF2B5EF4-FFF2-40B4-BE49-F238E27FC236}">
                <a16:creationId xmlns:a16="http://schemas.microsoft.com/office/drawing/2014/main" id="{A792430C-A097-4D3D-8510-E6BB75303CDE}"/>
              </a:ext>
            </a:extLst>
          </p:cNvPr>
          <p:cNvSpPr>
            <a:spLocks noGrp="1"/>
          </p:cNvSpPr>
          <p:nvPr>
            <p:ph idx="1"/>
          </p:nvPr>
        </p:nvSpPr>
        <p:spPr>
          <a:xfrm>
            <a:off x="125935" y="1423486"/>
            <a:ext cx="4199669" cy="5262037"/>
          </a:xfrm>
        </p:spPr>
        <p:txBody>
          <a:bodyPr>
            <a:normAutofit fontScale="92500" lnSpcReduction="10000"/>
          </a:bodyPr>
          <a:lstStyle/>
          <a:p>
            <a:r>
              <a:rPr lang="en-US" dirty="0"/>
              <a:t>Our version of the table lists mass and charge for each particle</a:t>
            </a:r>
            <a:r>
              <a:rPr lang="en-AU" dirty="0"/>
              <a:t>, baryon number for the quarks, and lepton number for the leptons</a:t>
            </a:r>
          </a:p>
          <a:p>
            <a:r>
              <a:rPr lang="en-AU" dirty="0"/>
              <a:t>Mass is given as a quantity of energy/c</a:t>
            </a:r>
            <a:r>
              <a:rPr lang="en-AU" baseline="30000" dirty="0"/>
              <a:t>2</a:t>
            </a:r>
            <a:r>
              <a:rPr lang="en-AU" dirty="0"/>
              <a:t> we need to be able to convert that to kg</a:t>
            </a:r>
          </a:p>
          <a:p>
            <a:r>
              <a:rPr lang="en-US" dirty="0"/>
              <a:t>Charge is fractional for quarks</a:t>
            </a:r>
          </a:p>
          <a:p>
            <a:r>
              <a:rPr lang="en-US" dirty="0"/>
              <a:t>Note that there are two W bosons, one with a charge of +1 and one with a charge of -1</a:t>
            </a:r>
          </a:p>
          <a:p>
            <a:endParaRPr lang="en-US" dirty="0"/>
          </a:p>
        </p:txBody>
      </p:sp>
      <p:pic>
        <p:nvPicPr>
          <p:cNvPr id="4" name="Picture 3">
            <a:extLst>
              <a:ext uri="{FF2B5EF4-FFF2-40B4-BE49-F238E27FC236}">
                <a16:creationId xmlns:a16="http://schemas.microsoft.com/office/drawing/2014/main" id="{B1388445-B82A-48B5-B2B0-5DA8FA6BF80F}"/>
              </a:ext>
            </a:extLst>
          </p:cNvPr>
          <p:cNvPicPr>
            <a:picLocks noChangeAspect="1"/>
          </p:cNvPicPr>
          <p:nvPr/>
        </p:nvPicPr>
        <p:blipFill>
          <a:blip r:embed="rId2"/>
          <a:stretch>
            <a:fillRect/>
          </a:stretch>
        </p:blipFill>
        <p:spPr>
          <a:xfrm>
            <a:off x="4325604" y="1423486"/>
            <a:ext cx="7581672" cy="5155616"/>
          </a:xfrm>
          <a:prstGeom prst="rect">
            <a:avLst/>
          </a:prstGeom>
        </p:spPr>
      </p:pic>
    </p:spTree>
    <p:extLst>
      <p:ext uri="{BB962C8B-B14F-4D97-AF65-F5344CB8AC3E}">
        <p14:creationId xmlns:p14="http://schemas.microsoft.com/office/powerpoint/2010/main" val="69731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62B51-4E23-4F7C-9ECF-C98E1DB06BAA}"/>
              </a:ext>
            </a:extLst>
          </p:cNvPr>
          <p:cNvSpPr>
            <a:spLocks noGrp="1"/>
          </p:cNvSpPr>
          <p:nvPr>
            <p:ph type="title"/>
          </p:nvPr>
        </p:nvSpPr>
        <p:spPr/>
        <p:txBody>
          <a:bodyPr/>
          <a:lstStyle/>
          <a:p>
            <a:r>
              <a:rPr lang="en-US" dirty="0"/>
              <a:t>Antimatter basics</a:t>
            </a:r>
            <a:endParaRPr lang="en-AU" dirty="0"/>
          </a:p>
        </p:txBody>
      </p:sp>
      <p:sp>
        <p:nvSpPr>
          <p:cNvPr id="3" name="Content Placeholder 2">
            <a:extLst>
              <a:ext uri="{FF2B5EF4-FFF2-40B4-BE49-F238E27FC236}">
                <a16:creationId xmlns:a16="http://schemas.microsoft.com/office/drawing/2014/main" id="{9E1ADC5F-41CF-4F69-9DC7-4733E8D88EB4}"/>
              </a:ext>
            </a:extLst>
          </p:cNvPr>
          <p:cNvSpPr>
            <a:spLocks noGrp="1"/>
          </p:cNvSpPr>
          <p:nvPr>
            <p:ph idx="1"/>
          </p:nvPr>
        </p:nvSpPr>
        <p:spPr/>
        <p:txBody>
          <a:bodyPr>
            <a:normAutofit fontScale="92500" lnSpcReduction="10000"/>
          </a:bodyPr>
          <a:lstStyle/>
          <a:p>
            <a:r>
              <a:rPr lang="en-US" dirty="0"/>
              <a:t>Matter and antimatter are equal opposites that cancel out - annihilate</a:t>
            </a:r>
          </a:p>
          <a:p>
            <a:r>
              <a:rPr lang="en-US" dirty="0"/>
              <a:t>Antimatter is every bit as ‘real’ and observable as matter (just rarer)</a:t>
            </a:r>
          </a:p>
          <a:p>
            <a:r>
              <a:rPr lang="en-US" dirty="0"/>
              <a:t>Antimatter particles are ‘twins’ of matter particles with the opposite electric charge (except for uncharged particles)</a:t>
            </a:r>
          </a:p>
          <a:p>
            <a:r>
              <a:rPr lang="en-US" dirty="0"/>
              <a:t>When a matter particle meets its antimatter twin, they are both destroyed releasing energy (typically as photons)</a:t>
            </a:r>
          </a:p>
          <a:p>
            <a:r>
              <a:rPr lang="en-US" dirty="0"/>
              <a:t>All quarks and leptons have antimatter twins, photons and gluons do not, W</a:t>
            </a:r>
            <a:r>
              <a:rPr lang="en-US" baseline="30000" dirty="0"/>
              <a:t>+</a:t>
            </a:r>
            <a:r>
              <a:rPr lang="en-US" dirty="0"/>
              <a:t> and W</a:t>
            </a:r>
            <a:r>
              <a:rPr lang="en-US" baseline="30000" dirty="0"/>
              <a:t>-</a:t>
            </a:r>
            <a:r>
              <a:rPr lang="en-US" dirty="0"/>
              <a:t> are each others' antiparticles while Z</a:t>
            </a:r>
            <a:r>
              <a:rPr lang="en-US" baseline="30000" dirty="0"/>
              <a:t>0</a:t>
            </a:r>
            <a:r>
              <a:rPr lang="en-US" dirty="0"/>
              <a:t> is its own antiparticle</a:t>
            </a:r>
          </a:p>
          <a:p>
            <a:r>
              <a:rPr lang="en-AU" dirty="0"/>
              <a:t>Note that antimatter is a completely separate concept from dark matter which refers to hypothetical matter that we cannot directly observe</a:t>
            </a:r>
          </a:p>
          <a:p>
            <a:endParaRPr lang="en-AU" dirty="0"/>
          </a:p>
        </p:txBody>
      </p:sp>
    </p:spTree>
    <p:extLst>
      <p:ext uri="{BB962C8B-B14F-4D97-AF65-F5344CB8AC3E}">
        <p14:creationId xmlns:p14="http://schemas.microsoft.com/office/powerpoint/2010/main" val="1464152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A91A-13A4-41CE-BADB-7ABC34A1AFF0}"/>
              </a:ext>
            </a:extLst>
          </p:cNvPr>
          <p:cNvSpPr>
            <a:spLocks noGrp="1"/>
          </p:cNvSpPr>
          <p:nvPr>
            <p:ph type="title"/>
          </p:nvPr>
        </p:nvSpPr>
        <p:spPr/>
        <p:txBody>
          <a:bodyPr/>
          <a:lstStyle/>
          <a:p>
            <a:r>
              <a:rPr lang="en-US" dirty="0"/>
              <a:t>Antimatter details</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793B63-9F2B-407C-9F6C-691993301AC2}"/>
                  </a:ext>
                </a:extLst>
              </p:cNvPr>
              <p:cNvSpPr>
                <a:spLocks noGrp="1"/>
              </p:cNvSpPr>
              <p:nvPr>
                <p:ph idx="1"/>
              </p:nvPr>
            </p:nvSpPr>
            <p:spPr/>
            <p:txBody>
              <a:bodyPr>
                <a:normAutofit fontScale="85000" lnSpcReduction="20000"/>
              </a:bodyPr>
              <a:lstStyle/>
              <a:p>
                <a:r>
                  <a:rPr lang="en-US" dirty="0"/>
                  <a:t>Shortly after the Big Bang, slightly more matter was created than antimatter, the antimatter mutually annihilated with much of the matter, so our universe is matter dominated and very little antimatter exists at any point in time</a:t>
                </a:r>
              </a:p>
              <a:p>
                <a:r>
                  <a:rPr lang="en-US" dirty="0"/>
                  <a:t>This asymmetry remains a major unsolved question in physics</a:t>
                </a:r>
              </a:p>
              <a:p>
                <a:r>
                  <a:rPr lang="en-US" dirty="0"/>
                  <a:t>We have successfully created antihydrogen and antihelium using particle accelerators but nothing more complicated</a:t>
                </a:r>
              </a:p>
              <a:p>
                <a:r>
                  <a:rPr lang="en-US" dirty="0"/>
                  <a:t>It is possible to create particles from ‘empty space’ as long as you create both the matter and antimatter particle together</a:t>
                </a:r>
              </a:p>
              <a:p>
                <a:pPr marL="0" indent="0">
                  <a:lnSpc>
                    <a:spcPct val="12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0=1+−1</m:t>
                      </m:r>
                    </m:oMath>
                  </m:oMathPara>
                </a14:m>
                <a:endParaRPr lang="en-US" dirty="0"/>
              </a:p>
              <a:p>
                <a:r>
                  <a:rPr lang="en-US" dirty="0"/>
                  <a:t>This can occur spontaneously and is one example of virtual particles as the two particles typically recombine quickly</a:t>
                </a:r>
              </a:p>
              <a:p>
                <a:r>
                  <a:rPr lang="en-US" dirty="0"/>
                  <a:t>In certain circumstances (e.g. Hawking radiation) it can be possible for these virtual particles to become ordinary particles</a:t>
                </a:r>
              </a:p>
              <a:p>
                <a:endParaRPr lang="en-AU" dirty="0"/>
              </a:p>
            </p:txBody>
          </p:sp>
        </mc:Choice>
        <mc:Fallback xmlns="">
          <p:sp>
            <p:nvSpPr>
              <p:cNvPr id="3" name="Content Placeholder 2">
                <a:extLst>
                  <a:ext uri="{FF2B5EF4-FFF2-40B4-BE49-F238E27FC236}">
                    <a16:creationId xmlns:a16="http://schemas.microsoft.com/office/drawing/2014/main" id="{D0793B63-9F2B-407C-9F6C-691993301AC2}"/>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2499546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52956-0748-43B2-BE7C-133C57D90783}"/>
              </a:ext>
            </a:extLst>
          </p:cNvPr>
          <p:cNvSpPr>
            <a:spLocks noGrp="1"/>
          </p:cNvSpPr>
          <p:nvPr>
            <p:ph type="title"/>
          </p:nvPr>
        </p:nvSpPr>
        <p:spPr/>
        <p:txBody>
          <a:bodyPr/>
          <a:lstStyle/>
          <a:p>
            <a:r>
              <a:rPr lang="en-US" dirty="0"/>
              <a:t>Cosmological distances</a:t>
            </a:r>
            <a:endParaRPr lang="en-AU" dirty="0"/>
          </a:p>
        </p:txBody>
      </p:sp>
      <p:sp>
        <p:nvSpPr>
          <p:cNvPr id="3" name="Content Placeholder 2">
            <a:extLst>
              <a:ext uri="{FF2B5EF4-FFF2-40B4-BE49-F238E27FC236}">
                <a16:creationId xmlns:a16="http://schemas.microsoft.com/office/drawing/2014/main" id="{49387E87-850C-455C-8A41-F14C29ECA93E}"/>
              </a:ext>
            </a:extLst>
          </p:cNvPr>
          <p:cNvSpPr>
            <a:spLocks noGrp="1"/>
          </p:cNvSpPr>
          <p:nvPr>
            <p:ph idx="1"/>
          </p:nvPr>
        </p:nvSpPr>
        <p:spPr>
          <a:xfrm>
            <a:off x="1120000" y="1825624"/>
            <a:ext cx="10233800" cy="4816095"/>
          </a:xfrm>
        </p:spPr>
        <p:txBody>
          <a:bodyPr>
            <a:normAutofit lnSpcReduction="10000"/>
          </a:bodyPr>
          <a:lstStyle/>
          <a:p>
            <a:pPr marL="0" indent="0">
              <a:buNone/>
            </a:pPr>
            <a:r>
              <a:rPr lang="en-US" i="1" dirty="0"/>
              <a:t>“Space is big. Really big. You just won't believe how vastly, hugely, mind-bogglingly big it is. I mean, you may think it's a long way down the road to the chemist, but that's just peanuts to space.” </a:t>
            </a:r>
          </a:p>
          <a:p>
            <a:pPr marL="0" indent="0">
              <a:buNone/>
            </a:pPr>
            <a:r>
              <a:rPr lang="en-US" dirty="0"/>
              <a:t>Douglas Adams</a:t>
            </a:r>
          </a:p>
          <a:p>
            <a:pPr marL="0" indent="0">
              <a:buNone/>
            </a:pPr>
            <a:endParaRPr lang="en-US" dirty="0"/>
          </a:p>
          <a:p>
            <a:pPr marL="0" indent="0">
              <a:buNone/>
            </a:pPr>
            <a:r>
              <a:rPr lang="en-US" dirty="0"/>
              <a:t>m and km rapidly become inadequate in space – need new units for distances in space:</a:t>
            </a:r>
          </a:p>
          <a:p>
            <a:pPr marL="0" indent="0">
              <a:buNone/>
            </a:pPr>
            <a:endParaRPr lang="en-US" dirty="0"/>
          </a:p>
          <a:p>
            <a:r>
              <a:rPr lang="en-AU" dirty="0"/>
              <a:t>Astronomical units</a:t>
            </a:r>
          </a:p>
          <a:p>
            <a:r>
              <a:rPr lang="en-AU" dirty="0"/>
              <a:t>Lightyears</a:t>
            </a:r>
          </a:p>
          <a:p>
            <a:r>
              <a:rPr lang="en-AU" dirty="0"/>
              <a:t>Parsecs (Parallax-seconds)</a:t>
            </a:r>
          </a:p>
        </p:txBody>
      </p:sp>
    </p:spTree>
    <p:extLst>
      <p:ext uri="{BB962C8B-B14F-4D97-AF65-F5344CB8AC3E}">
        <p14:creationId xmlns:p14="http://schemas.microsoft.com/office/powerpoint/2010/main" val="3237718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C926C-7A91-4CDF-AD2D-6D42C1FE23D7}"/>
              </a:ext>
            </a:extLst>
          </p:cNvPr>
          <p:cNvSpPr>
            <a:spLocks noGrp="1"/>
          </p:cNvSpPr>
          <p:nvPr>
            <p:ph type="title"/>
          </p:nvPr>
        </p:nvSpPr>
        <p:spPr>
          <a:xfrm>
            <a:off x="838200" y="365125"/>
            <a:ext cx="8481014" cy="1325563"/>
          </a:xfrm>
        </p:spPr>
        <p:txBody>
          <a:bodyPr>
            <a:normAutofit fontScale="90000"/>
          </a:bodyPr>
          <a:lstStyle/>
          <a:p>
            <a:r>
              <a:rPr lang="en-US" dirty="0"/>
              <a:t>Electron-positron annihilation</a:t>
            </a:r>
            <a:endParaRPr lang="en-AU" dirty="0"/>
          </a:p>
        </p:txBody>
      </p:sp>
      <p:sp>
        <p:nvSpPr>
          <p:cNvPr id="3" name="Content Placeholder 2">
            <a:extLst>
              <a:ext uri="{FF2B5EF4-FFF2-40B4-BE49-F238E27FC236}">
                <a16:creationId xmlns:a16="http://schemas.microsoft.com/office/drawing/2014/main" id="{8CC71E96-026B-4E04-B3DB-7CADC9960285}"/>
              </a:ext>
            </a:extLst>
          </p:cNvPr>
          <p:cNvSpPr>
            <a:spLocks noGrp="1"/>
          </p:cNvSpPr>
          <p:nvPr>
            <p:ph idx="1"/>
          </p:nvPr>
        </p:nvSpPr>
        <p:spPr/>
        <p:txBody>
          <a:bodyPr>
            <a:normAutofit fontScale="92500" lnSpcReduction="10000"/>
          </a:bodyPr>
          <a:lstStyle/>
          <a:p>
            <a:r>
              <a:rPr lang="en-US" dirty="0"/>
              <a:t>When antimatter-matter pairs annihilate conservation laws must be upheld.</a:t>
            </a:r>
          </a:p>
          <a:p>
            <a:r>
              <a:rPr lang="en-US" dirty="0"/>
              <a:t> For electron-positron annihilation this includes conservation of charge, total energy, linear  and angular momentum, and lepton number</a:t>
            </a:r>
          </a:p>
          <a:p>
            <a:r>
              <a:rPr lang="en-US" dirty="0"/>
              <a:t>If you take a frame of reference in which the net linear momentum of the electron and positron are zero, we can see that </a:t>
            </a:r>
            <a:br>
              <a:rPr lang="en-US" dirty="0"/>
            </a:br>
            <a:r>
              <a:rPr lang="en-US" dirty="0"/>
              <a:t>creating a single photon is impossible as it would have </a:t>
            </a:r>
            <a:br>
              <a:rPr lang="en-US" dirty="0"/>
            </a:br>
            <a:r>
              <a:rPr lang="en-US" dirty="0"/>
              <a:t>linear momentum violating conservation of </a:t>
            </a:r>
            <a:br>
              <a:rPr lang="en-US" dirty="0"/>
            </a:br>
            <a:r>
              <a:rPr lang="en-US" dirty="0"/>
              <a:t>linear momentum</a:t>
            </a:r>
          </a:p>
          <a:p>
            <a:r>
              <a:rPr lang="en-US" dirty="0"/>
              <a:t>Electron-positron annihilation will therefore always </a:t>
            </a:r>
            <a:br>
              <a:rPr lang="en-US" dirty="0"/>
            </a:br>
            <a:r>
              <a:rPr lang="en-US" dirty="0"/>
              <a:t>create two photons travelling in opposite directions</a:t>
            </a:r>
            <a:br>
              <a:rPr lang="en-US" dirty="0"/>
            </a:br>
            <a:r>
              <a:rPr lang="en-US" dirty="0"/>
              <a:t>to conserve linear momentum</a:t>
            </a:r>
            <a:endParaRPr lang="en-AU" dirty="0"/>
          </a:p>
        </p:txBody>
      </p:sp>
      <p:pic>
        <p:nvPicPr>
          <p:cNvPr id="2050" name="Picture 2">
            <a:extLst>
              <a:ext uri="{FF2B5EF4-FFF2-40B4-BE49-F238E27FC236}">
                <a16:creationId xmlns:a16="http://schemas.microsoft.com/office/drawing/2014/main" id="{9B3160CA-B4A1-41C1-AB11-D710180CA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3509" y="3827339"/>
            <a:ext cx="2817573" cy="2817573"/>
          </a:xfrm>
          <a:prstGeom prst="rect">
            <a:avLst/>
          </a:prstGeom>
          <a:solidFill>
            <a:schemeClr val="tx1"/>
          </a:solidFill>
        </p:spPr>
      </p:pic>
    </p:spTree>
    <p:extLst>
      <p:ext uri="{BB962C8B-B14F-4D97-AF65-F5344CB8AC3E}">
        <p14:creationId xmlns:p14="http://schemas.microsoft.com/office/powerpoint/2010/main" val="2809770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0A88-48E8-4CDA-9CBF-794D106C325E}"/>
              </a:ext>
            </a:extLst>
          </p:cNvPr>
          <p:cNvSpPr>
            <a:spLocks noGrp="1"/>
          </p:cNvSpPr>
          <p:nvPr>
            <p:ph type="title"/>
          </p:nvPr>
        </p:nvSpPr>
        <p:spPr/>
        <p:txBody>
          <a:bodyPr/>
          <a:lstStyle/>
          <a:p>
            <a:r>
              <a:rPr lang="en-US" dirty="0"/>
              <a:t>Baryon number</a:t>
            </a:r>
            <a:endParaRPr lang="en-AU" dirty="0"/>
          </a:p>
        </p:txBody>
      </p:sp>
      <p:sp>
        <p:nvSpPr>
          <p:cNvPr id="3" name="Content Placeholder 2">
            <a:extLst>
              <a:ext uri="{FF2B5EF4-FFF2-40B4-BE49-F238E27FC236}">
                <a16:creationId xmlns:a16="http://schemas.microsoft.com/office/drawing/2014/main" id="{36EED6FF-2876-49CF-B8FE-C598800BBDEC}"/>
              </a:ext>
            </a:extLst>
          </p:cNvPr>
          <p:cNvSpPr>
            <a:spLocks noGrp="1"/>
          </p:cNvSpPr>
          <p:nvPr>
            <p:ph idx="1"/>
          </p:nvPr>
        </p:nvSpPr>
        <p:spPr/>
        <p:txBody>
          <a:bodyPr>
            <a:normAutofit fontScale="92500" lnSpcReduction="10000"/>
          </a:bodyPr>
          <a:lstStyle/>
          <a:p>
            <a:r>
              <a:rPr lang="en-US" dirty="0"/>
              <a:t>All quarks have a baryon number of 1/3 (antiquarks have a baryon number of -1/3)</a:t>
            </a:r>
          </a:p>
          <a:p>
            <a:r>
              <a:rPr lang="en-US" dirty="0"/>
              <a:t>Baryon number is an additive number that is strictly conserved</a:t>
            </a:r>
          </a:p>
          <a:p>
            <a:r>
              <a:rPr lang="en-US" dirty="0"/>
              <a:t>Hadrons (particles made of quarks) must either have a baryon number of 1, 0, or -1</a:t>
            </a:r>
          </a:p>
          <a:p>
            <a:r>
              <a:rPr lang="en-US" dirty="0"/>
              <a:t>A hadron with a baryon number of 1 is called a baryon and would typically be made of 3 quarks</a:t>
            </a:r>
          </a:p>
          <a:p>
            <a:r>
              <a:rPr lang="en-US" dirty="0"/>
              <a:t>A hadron with a baryon number of 0 is called a meson and would typically be made of 1 quark and 1 antiquark</a:t>
            </a:r>
          </a:p>
          <a:p>
            <a:r>
              <a:rPr lang="en-US" dirty="0"/>
              <a:t>A hadron with a baryon number of -1 is called an antibaryon and would typically be made of 3 antiquarks</a:t>
            </a:r>
          </a:p>
        </p:txBody>
      </p:sp>
    </p:spTree>
    <p:extLst>
      <p:ext uri="{BB962C8B-B14F-4D97-AF65-F5344CB8AC3E}">
        <p14:creationId xmlns:p14="http://schemas.microsoft.com/office/powerpoint/2010/main" val="3768055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4FCCB-DC15-41BE-8E5C-1AF211742397}"/>
              </a:ext>
            </a:extLst>
          </p:cNvPr>
          <p:cNvSpPr>
            <a:spLocks noGrp="1"/>
          </p:cNvSpPr>
          <p:nvPr>
            <p:ph type="title"/>
          </p:nvPr>
        </p:nvSpPr>
        <p:spPr/>
        <p:txBody>
          <a:bodyPr/>
          <a:lstStyle/>
          <a:p>
            <a:r>
              <a:rPr lang="en-US" dirty="0"/>
              <a:t>Example</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A45B18-337B-4C68-94AD-8AD799E7D258}"/>
                  </a:ext>
                </a:extLst>
              </p:cNvPr>
              <p:cNvSpPr>
                <a:spLocks noGrp="1"/>
              </p:cNvSpPr>
              <p:nvPr>
                <p:ph idx="1"/>
              </p:nvPr>
            </p:nvSpPr>
            <p:spPr/>
            <p:txBody>
              <a:bodyPr>
                <a:normAutofit fontScale="92500" lnSpcReduction="20000"/>
              </a:bodyPr>
              <a:lstStyle/>
              <a:p>
                <a:r>
                  <a:rPr lang="en-US" dirty="0"/>
                  <a:t>Determine the mass (in kg) and charge of a particle made of 2 up quarks and 1 down quark.</a:t>
                </a:r>
              </a:p>
              <a:p>
                <a:pPr marL="0"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𝑚𝑎𝑠𝑠</m:t>
                      </m:r>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0" smtClean="0">
                              <a:latin typeface="Cambria Math" panose="02040503050406030204" pitchFamily="18" charset="0"/>
                            </a:rPr>
                            <m:t>2.3+2.3+4.8</m:t>
                          </m:r>
                        </m:e>
                      </m:d>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6</m:t>
                          </m:r>
                        </m:sup>
                      </m:sSup>
                      <m:r>
                        <a:rPr lang="en-US" sz="2000" b="0" i="1" smtClean="0">
                          <a:latin typeface="Cambria Math" panose="02040503050406030204" pitchFamily="18" charset="0"/>
                          <a:ea typeface="Cambria Math" panose="02040503050406030204" pitchFamily="18" charset="0"/>
                        </a:rPr>
                        <m:t>×1.6×</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−19</m:t>
                          </m:r>
                        </m:sup>
                      </m:sSup>
                      <m:r>
                        <a:rPr lang="en-US" sz="2000" b="0" i="0" smtClean="0">
                          <a:latin typeface="Cambria Math" panose="02040503050406030204" pitchFamily="18" charset="0"/>
                        </a:rPr>
                        <m:t>=1.504</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−12</m:t>
                          </m:r>
                        </m:sup>
                      </m:sSup>
                      <m:f>
                        <m:fPr>
                          <m:ctrlPr>
                            <a:rPr lang="en-US" sz="2000" b="0" i="1" smtClean="0">
                              <a:latin typeface="Cambria Math" panose="02040503050406030204" pitchFamily="18" charset="0"/>
                              <a:ea typeface="Cambria Math" panose="02040503050406030204" pitchFamily="18" charset="0"/>
                            </a:rPr>
                          </m:ctrlPr>
                        </m:fPr>
                        <m:num>
                          <m:r>
                            <m:rPr>
                              <m:sty m:val="p"/>
                            </m:rPr>
                            <a:rPr lang="en-US" sz="2000" b="0" i="0" smtClean="0">
                              <a:latin typeface="Cambria Math" panose="02040503050406030204" pitchFamily="18" charset="0"/>
                            </a:rPr>
                            <m:t>J</m:t>
                          </m:r>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𝑐</m:t>
                              </m:r>
                            </m:e>
                            <m:sup>
                              <m:r>
                                <a:rPr lang="en-US" sz="2000" b="0" i="1" smtClean="0">
                                  <a:latin typeface="Cambria Math" panose="02040503050406030204" pitchFamily="18" charset="0"/>
                                </a:rPr>
                                <m:t>2</m:t>
                              </m:r>
                            </m:sup>
                          </m:sSup>
                        </m:den>
                      </m:f>
                      <m:r>
                        <a:rPr lang="en-US" sz="2000" b="0" i="1" smtClean="0">
                          <a:latin typeface="Cambria Math" panose="02040503050406030204" pitchFamily="18" charset="0"/>
                        </a:rPr>
                        <m:t>=1.67</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−29</m:t>
                          </m:r>
                        </m:sup>
                      </m:sSup>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𝑘𝑔</m:t>
                      </m:r>
                    </m:oMath>
                  </m:oMathPara>
                </a14:m>
                <a:endParaRPr lang="en-US" sz="2000"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𝑐h𝑎𝑟𝑔𝑒</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3</m:t>
                          </m:r>
                        </m:den>
                      </m:f>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1</m:t>
                      </m:r>
                      <m:r>
                        <a:rPr lang="en-US" b="0" i="1" smtClean="0">
                          <a:latin typeface="Cambria Math" panose="02040503050406030204" pitchFamily="18" charset="0"/>
                        </a:rPr>
                        <m:t>𝑒</m:t>
                      </m:r>
                    </m:oMath>
                  </m:oMathPara>
                </a14:m>
                <a:endParaRPr lang="en-US" i="1" dirty="0">
                  <a:latin typeface="Cambria Math" panose="02040503050406030204" pitchFamily="18" charset="0"/>
                </a:endParaRPr>
              </a:p>
              <a:p>
                <a:r>
                  <a:rPr lang="en-US" dirty="0"/>
                  <a:t>State the mass (in kg) and charge of a proton.</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𝑚𝑎𝑠𝑠</m:t>
                      </m:r>
                      <m:r>
                        <a:rPr lang="en-US" i="1">
                          <a:latin typeface="Cambria Math" panose="02040503050406030204" pitchFamily="18" charset="0"/>
                        </a:rPr>
                        <m:t>=1.67×</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7</m:t>
                          </m:r>
                        </m:sup>
                      </m:sSup>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𝑘𝑔</m:t>
                      </m:r>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𝑐h𝑎𝑟𝑔𝑒</m:t>
                      </m:r>
                      <m:r>
                        <a:rPr lang="en-US" b="0" i="1" smtClean="0">
                          <a:latin typeface="Cambria Math" panose="02040503050406030204" pitchFamily="18" charset="0"/>
                        </a:rPr>
                        <m:t>=+1</m:t>
                      </m:r>
                      <m:r>
                        <a:rPr lang="en-US" b="0" i="1" smtClean="0">
                          <a:latin typeface="Cambria Math" panose="02040503050406030204" pitchFamily="18" charset="0"/>
                        </a:rPr>
                        <m:t>𝑒</m:t>
                      </m:r>
                    </m:oMath>
                  </m:oMathPara>
                </a14:m>
                <a:endParaRPr lang="en-US" dirty="0"/>
              </a:p>
              <a:p>
                <a:r>
                  <a:rPr lang="en-US" dirty="0"/>
                  <a:t>Are these the same particle?</a:t>
                </a:r>
              </a:p>
              <a:p>
                <a:pPr marL="0" indent="0">
                  <a:buNone/>
                </a:pPr>
                <a:r>
                  <a:rPr lang="en-US" dirty="0"/>
                  <a:t>Yes, most of the mass of a proton is due to the extra energy associated with the gluons holding the quarks together (quantum chromodynamic binding energy)</a:t>
                </a:r>
                <a:endParaRPr lang="en-AU" dirty="0"/>
              </a:p>
            </p:txBody>
          </p:sp>
        </mc:Choice>
        <mc:Fallback xmlns="">
          <p:sp>
            <p:nvSpPr>
              <p:cNvPr id="3" name="Content Placeholder 2">
                <a:extLst>
                  <a:ext uri="{FF2B5EF4-FFF2-40B4-BE49-F238E27FC236}">
                    <a16:creationId xmlns:a16="http://schemas.microsoft.com/office/drawing/2014/main" id="{09A45B18-337B-4C68-94AD-8AD799E7D258}"/>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419754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4FCCB-DC15-41BE-8E5C-1AF211742397}"/>
              </a:ext>
            </a:extLst>
          </p:cNvPr>
          <p:cNvSpPr>
            <a:spLocks noGrp="1"/>
          </p:cNvSpPr>
          <p:nvPr>
            <p:ph type="title"/>
          </p:nvPr>
        </p:nvSpPr>
        <p:spPr/>
        <p:txBody>
          <a:bodyPr/>
          <a:lstStyle/>
          <a:p>
            <a:r>
              <a:rPr lang="en-US" dirty="0"/>
              <a:t>Example</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A45B18-337B-4C68-94AD-8AD799E7D258}"/>
                  </a:ext>
                </a:extLst>
              </p:cNvPr>
              <p:cNvSpPr>
                <a:spLocks noGrp="1"/>
              </p:cNvSpPr>
              <p:nvPr>
                <p:ph idx="1"/>
              </p:nvPr>
            </p:nvSpPr>
            <p:spPr>
              <a:xfrm>
                <a:off x="766563" y="1825625"/>
                <a:ext cx="10587237" cy="4351338"/>
              </a:xfrm>
            </p:spPr>
            <p:txBody>
              <a:bodyPr>
                <a:normAutofit fontScale="85000" lnSpcReduction="20000"/>
              </a:bodyPr>
              <a:lstStyle/>
              <a:p>
                <a:r>
                  <a:rPr lang="en-US" dirty="0"/>
                  <a:t>Determine the mass (in kg) and charge of a particle made of 1 up quark and 2 down quarks.</a:t>
                </a:r>
              </a:p>
              <a:p>
                <a:pPr marL="0" indent="0">
                  <a:buNone/>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𝑚𝑎𝑠𝑠</m:t>
                      </m:r>
                      <m:r>
                        <a:rPr lang="en-US" sz="2200" i="1">
                          <a:latin typeface="Cambria Math" panose="02040503050406030204" pitchFamily="18" charset="0"/>
                        </a:rPr>
                        <m:t>=</m:t>
                      </m:r>
                      <m:d>
                        <m:dPr>
                          <m:ctrlPr>
                            <a:rPr lang="en-US" sz="2200" i="1">
                              <a:latin typeface="Cambria Math" panose="02040503050406030204" pitchFamily="18" charset="0"/>
                            </a:rPr>
                          </m:ctrlPr>
                        </m:dPr>
                        <m:e>
                          <m:r>
                            <a:rPr lang="en-US" sz="2200">
                              <a:latin typeface="Cambria Math" panose="02040503050406030204" pitchFamily="18" charset="0"/>
                            </a:rPr>
                            <m:t>2.3+</m:t>
                          </m:r>
                          <m:r>
                            <a:rPr lang="en-US" sz="2200" b="0" i="0" smtClean="0">
                              <a:latin typeface="Cambria Math" panose="02040503050406030204" pitchFamily="18" charset="0"/>
                            </a:rPr>
                            <m:t>4.8</m:t>
                          </m:r>
                          <m:r>
                            <a:rPr lang="en-US" sz="2200">
                              <a:latin typeface="Cambria Math" panose="02040503050406030204" pitchFamily="18" charset="0"/>
                            </a:rPr>
                            <m:t>+4.8</m:t>
                          </m:r>
                        </m:e>
                      </m:d>
                      <m:r>
                        <a:rPr lang="en-US" sz="2200" i="1">
                          <a:latin typeface="Cambria Math" panose="02040503050406030204" pitchFamily="18" charset="0"/>
                          <a:ea typeface="Cambria Math" panose="02040503050406030204" pitchFamily="18" charset="0"/>
                        </a:rPr>
                        <m:t>×</m:t>
                      </m:r>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10</m:t>
                          </m:r>
                        </m:e>
                        <m:sup>
                          <m:r>
                            <a:rPr lang="en-US" sz="2200" i="1">
                              <a:latin typeface="Cambria Math" panose="02040503050406030204" pitchFamily="18" charset="0"/>
                              <a:ea typeface="Cambria Math" panose="02040503050406030204" pitchFamily="18" charset="0"/>
                            </a:rPr>
                            <m:t>6</m:t>
                          </m:r>
                        </m:sup>
                      </m:sSup>
                      <m:r>
                        <a:rPr lang="en-US" sz="2200" i="1">
                          <a:latin typeface="Cambria Math" panose="02040503050406030204" pitchFamily="18" charset="0"/>
                          <a:ea typeface="Cambria Math" panose="02040503050406030204" pitchFamily="18" charset="0"/>
                        </a:rPr>
                        <m:t>×1.6×</m:t>
                      </m:r>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10</m:t>
                          </m:r>
                        </m:e>
                        <m:sup>
                          <m:r>
                            <a:rPr lang="en-US" sz="2200" i="1">
                              <a:latin typeface="Cambria Math" panose="02040503050406030204" pitchFamily="18" charset="0"/>
                              <a:ea typeface="Cambria Math" panose="02040503050406030204" pitchFamily="18" charset="0"/>
                            </a:rPr>
                            <m:t>−19</m:t>
                          </m:r>
                        </m:sup>
                      </m:sSup>
                      <m:r>
                        <a:rPr lang="en-US" sz="2200">
                          <a:latin typeface="Cambria Math" panose="02040503050406030204" pitchFamily="18" charset="0"/>
                        </a:rPr>
                        <m:t>=1.</m:t>
                      </m:r>
                      <m:r>
                        <a:rPr lang="en-US" sz="2200" b="0" i="0" smtClean="0">
                          <a:latin typeface="Cambria Math" panose="02040503050406030204" pitchFamily="18" charset="0"/>
                        </a:rPr>
                        <m:t>9</m:t>
                      </m:r>
                      <m:r>
                        <a:rPr lang="en-US" sz="2200">
                          <a:latin typeface="Cambria Math" panose="02040503050406030204" pitchFamily="18" charset="0"/>
                        </a:rPr>
                        <m:t>04</m:t>
                      </m:r>
                      <m:r>
                        <a:rPr lang="en-US" sz="2200" i="1">
                          <a:latin typeface="Cambria Math" panose="02040503050406030204" pitchFamily="18" charset="0"/>
                          <a:ea typeface="Cambria Math" panose="02040503050406030204" pitchFamily="18" charset="0"/>
                        </a:rPr>
                        <m:t>×</m:t>
                      </m:r>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10</m:t>
                          </m:r>
                        </m:e>
                        <m:sup>
                          <m:r>
                            <a:rPr lang="en-US" sz="2200" i="1">
                              <a:latin typeface="Cambria Math" panose="02040503050406030204" pitchFamily="18" charset="0"/>
                              <a:ea typeface="Cambria Math" panose="02040503050406030204" pitchFamily="18" charset="0"/>
                            </a:rPr>
                            <m:t>−12</m:t>
                          </m:r>
                        </m:sup>
                      </m:sSup>
                      <m:f>
                        <m:fPr>
                          <m:ctrlPr>
                            <a:rPr lang="en-US" sz="2200" i="1">
                              <a:latin typeface="Cambria Math" panose="02040503050406030204" pitchFamily="18" charset="0"/>
                              <a:ea typeface="Cambria Math" panose="02040503050406030204" pitchFamily="18" charset="0"/>
                            </a:rPr>
                          </m:ctrlPr>
                        </m:fPr>
                        <m:num>
                          <m:r>
                            <m:rPr>
                              <m:sty m:val="p"/>
                            </m:rPr>
                            <a:rPr lang="en-US" sz="2200">
                              <a:latin typeface="Cambria Math" panose="02040503050406030204" pitchFamily="18" charset="0"/>
                            </a:rPr>
                            <m:t>J</m:t>
                          </m:r>
                        </m:num>
                        <m:den>
                          <m:sSup>
                            <m:sSupPr>
                              <m:ctrlPr>
                                <a:rPr lang="en-US" sz="2200" i="1">
                                  <a:latin typeface="Cambria Math" panose="02040503050406030204" pitchFamily="18" charset="0"/>
                                </a:rPr>
                              </m:ctrlPr>
                            </m:sSupPr>
                            <m:e>
                              <m:r>
                                <a:rPr lang="en-US" sz="2200" i="1">
                                  <a:latin typeface="Cambria Math" panose="02040503050406030204" pitchFamily="18" charset="0"/>
                                </a:rPr>
                                <m:t>𝑐</m:t>
                              </m:r>
                            </m:e>
                            <m:sup>
                              <m:r>
                                <a:rPr lang="en-US" sz="2200" i="1">
                                  <a:latin typeface="Cambria Math" panose="02040503050406030204" pitchFamily="18" charset="0"/>
                                </a:rPr>
                                <m:t>2</m:t>
                              </m:r>
                            </m:sup>
                          </m:sSup>
                        </m:den>
                      </m:f>
                      <m:r>
                        <a:rPr lang="en-US" sz="2200" i="1">
                          <a:latin typeface="Cambria Math" panose="02040503050406030204" pitchFamily="18" charset="0"/>
                        </a:rPr>
                        <m:t>=</m:t>
                      </m:r>
                      <m:r>
                        <a:rPr lang="en-US" sz="2200" b="0" i="1" smtClean="0">
                          <a:latin typeface="Cambria Math" panose="02040503050406030204" pitchFamily="18" charset="0"/>
                        </a:rPr>
                        <m:t>2</m:t>
                      </m:r>
                      <m:r>
                        <a:rPr lang="en-US" sz="2200" i="1">
                          <a:latin typeface="Cambria Math" panose="02040503050406030204" pitchFamily="18" charset="0"/>
                        </a:rPr>
                        <m:t>.</m:t>
                      </m:r>
                      <m:r>
                        <a:rPr lang="en-US" sz="2200" b="0" i="1" smtClean="0">
                          <a:latin typeface="Cambria Math" panose="02040503050406030204" pitchFamily="18" charset="0"/>
                        </a:rPr>
                        <m:t>12</m:t>
                      </m:r>
                      <m:r>
                        <a:rPr lang="en-US" sz="2200" i="1">
                          <a:latin typeface="Cambria Math" panose="02040503050406030204" pitchFamily="18" charset="0"/>
                          <a:ea typeface="Cambria Math" panose="02040503050406030204" pitchFamily="18" charset="0"/>
                        </a:rPr>
                        <m:t>×</m:t>
                      </m:r>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10</m:t>
                          </m:r>
                        </m:e>
                        <m:sup>
                          <m:r>
                            <a:rPr lang="en-US" sz="2200" i="1">
                              <a:latin typeface="Cambria Math" panose="02040503050406030204" pitchFamily="18" charset="0"/>
                              <a:ea typeface="Cambria Math" panose="02040503050406030204" pitchFamily="18" charset="0"/>
                            </a:rPr>
                            <m:t>−29</m:t>
                          </m:r>
                        </m:sup>
                      </m:sSup>
                      <m:r>
                        <a:rPr lang="en-US" sz="2200" i="1">
                          <a:latin typeface="Cambria Math" panose="02040503050406030204" pitchFamily="18" charset="0"/>
                          <a:ea typeface="Cambria Math" panose="02040503050406030204" pitchFamily="18" charset="0"/>
                        </a:rPr>
                        <m:t> </m:t>
                      </m:r>
                      <m:r>
                        <a:rPr lang="en-US" sz="2200" i="1">
                          <a:latin typeface="Cambria Math" panose="02040503050406030204" pitchFamily="18" charset="0"/>
                          <a:ea typeface="Cambria Math" panose="02040503050406030204" pitchFamily="18" charset="0"/>
                        </a:rPr>
                        <m:t>𝑘𝑔</m:t>
                      </m:r>
                    </m:oMath>
                  </m:oMathPara>
                </a14:m>
                <a:endParaRPr lang="en-US" sz="2200"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𝑐h𝑎𝑟𝑔𝑒</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i="1">
                              <a:latin typeface="Cambria Math" panose="02040503050406030204" pitchFamily="18" charset="0"/>
                            </a:rPr>
                            <m:t>3</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3</m:t>
                          </m:r>
                        </m:den>
                      </m:f>
                      <m:r>
                        <a:rPr lang="en-US" i="1">
                          <a:latin typeface="Cambria Math" panose="02040503050406030204" pitchFamily="18" charset="0"/>
                        </a:rPr>
                        <m:t>=</m:t>
                      </m:r>
                      <m:r>
                        <a:rPr lang="en-US" b="0" i="1" smtClean="0">
                          <a:latin typeface="Cambria Math" panose="02040503050406030204" pitchFamily="18" charset="0"/>
                        </a:rPr>
                        <m:t>0</m:t>
                      </m:r>
                    </m:oMath>
                  </m:oMathPara>
                </a14:m>
                <a:endParaRPr lang="en-US" i="1" dirty="0">
                  <a:latin typeface="Cambria Math" panose="02040503050406030204" pitchFamily="18" charset="0"/>
                </a:endParaRPr>
              </a:p>
              <a:p>
                <a:pPr marL="0" indent="0">
                  <a:buNone/>
                </a:pPr>
                <a:endParaRPr lang="en-US" dirty="0"/>
              </a:p>
              <a:p>
                <a:r>
                  <a:rPr lang="en-US" dirty="0"/>
                  <a:t>State the mass (in kg) and charge of a neutron.</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𝑚𝑎𝑠𝑠</m:t>
                      </m:r>
                      <m:r>
                        <a:rPr lang="en-US" i="1">
                          <a:latin typeface="Cambria Math" panose="02040503050406030204" pitchFamily="18" charset="0"/>
                        </a:rPr>
                        <m:t>=1.67×</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−27</m:t>
                          </m:r>
                        </m:sup>
                      </m:sSup>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𝑘𝑔</m:t>
                      </m:r>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𝑐h𝑎𝑟𝑔𝑒</m:t>
                      </m:r>
                      <m:r>
                        <a:rPr lang="en-US" i="1">
                          <a:latin typeface="Cambria Math" panose="02040503050406030204" pitchFamily="18" charset="0"/>
                        </a:rPr>
                        <m:t>=0</m:t>
                      </m:r>
                    </m:oMath>
                  </m:oMathPara>
                </a14:m>
                <a:endParaRPr lang="en-US" dirty="0"/>
              </a:p>
              <a:p>
                <a:r>
                  <a:rPr lang="en-US" dirty="0"/>
                  <a:t>Are these the same particle?</a:t>
                </a:r>
              </a:p>
              <a:p>
                <a:pPr marL="0" indent="0">
                  <a:buNone/>
                </a:pPr>
                <a:r>
                  <a:rPr lang="en-US" dirty="0"/>
                  <a:t>Yes, most of the mass of a neutron is due to the extra energy associated with the gluons holding the quarks together (quantum chromodynamic binding energy)</a:t>
                </a:r>
                <a:endParaRPr lang="en-AU" dirty="0"/>
              </a:p>
              <a:p>
                <a:endParaRPr lang="en-AU" dirty="0"/>
              </a:p>
            </p:txBody>
          </p:sp>
        </mc:Choice>
        <mc:Fallback xmlns="">
          <p:sp>
            <p:nvSpPr>
              <p:cNvPr id="3" name="Content Placeholder 2">
                <a:extLst>
                  <a:ext uri="{FF2B5EF4-FFF2-40B4-BE49-F238E27FC236}">
                    <a16:creationId xmlns:a16="http://schemas.microsoft.com/office/drawing/2014/main" id="{09A45B18-337B-4C68-94AD-8AD799E7D258}"/>
                  </a:ext>
                </a:extLst>
              </p:cNvPr>
              <p:cNvSpPr>
                <a:spLocks noGrp="1" noRot="1" noChangeAspect="1" noMove="1" noResize="1" noEditPoints="1" noAdjustHandles="1" noChangeArrowheads="1" noChangeShapeType="1" noTextEdit="1"/>
              </p:cNvSpPr>
              <p:nvPr>
                <p:ph idx="1"/>
              </p:nvPr>
            </p:nvSpPr>
            <p:spPr>
              <a:xfrm>
                <a:off x="766563" y="1825625"/>
                <a:ext cx="10587237" cy="4351338"/>
              </a:xfrm>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268802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1B8C3F-9F0C-4497-A6D1-D40A1B3B36D5}"/>
                  </a:ext>
                </a:extLst>
              </p:cNvPr>
              <p:cNvSpPr>
                <a:spLocks noGrp="1"/>
              </p:cNvSpPr>
              <p:nvPr>
                <p:ph idx="1"/>
              </p:nvPr>
            </p:nvSpPr>
            <p:spPr>
              <a:xfrm>
                <a:off x="678956" y="520168"/>
                <a:ext cx="10674844" cy="5656795"/>
              </a:xfrm>
            </p:spPr>
            <p:txBody>
              <a:bodyPr>
                <a:normAutofit fontScale="77500" lnSpcReduction="20000"/>
              </a:bodyPr>
              <a:lstStyle/>
              <a:p>
                <a:pPr marL="0" indent="0">
                  <a:buNone/>
                </a:pPr>
                <a:r>
                  <a:rPr lang="en-US" dirty="0"/>
                  <a:t>For each of the following quark combinations state the:</a:t>
                </a:r>
              </a:p>
              <a:p>
                <a:pPr marL="514350" indent="-514350">
                  <a:buFont typeface="+mj-lt"/>
                  <a:buAutoNum type="alphaLcParenR"/>
                </a:pPr>
                <a:r>
                  <a:rPr lang="en-US" dirty="0"/>
                  <a:t>Charge</a:t>
                </a:r>
              </a:p>
              <a:p>
                <a:pPr marL="514350" indent="-514350">
                  <a:buFont typeface="+mj-lt"/>
                  <a:buAutoNum type="alphaLcParenR"/>
                </a:pPr>
                <a:r>
                  <a:rPr lang="en-US" dirty="0"/>
                  <a:t>Baryon number</a:t>
                </a:r>
              </a:p>
              <a:p>
                <a:pPr marL="514350" indent="-514350">
                  <a:buFont typeface="+mj-lt"/>
                  <a:buAutoNum type="alphaLcParenR"/>
                </a:pPr>
                <a:r>
                  <a:rPr lang="en-US" dirty="0"/>
                  <a:t>Whether it is possible or not</a:t>
                </a:r>
              </a:p>
              <a:p>
                <a:pPr marL="514350" indent="-514350">
                  <a:buFont typeface="+mj-lt"/>
                  <a:buAutoNum type="alphaLcParenR"/>
                </a:pPr>
                <a:r>
                  <a:rPr lang="en-US" dirty="0"/>
                  <a:t>If possible, the type of particle (baryon, meson or antibaryon)</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𝑢</m:t>
                      </m:r>
                      <m:r>
                        <a:rPr lang="en-US" i="1" dirty="0" err="1">
                          <a:latin typeface="Cambria Math" panose="02040503050406030204" pitchFamily="18" charset="0"/>
                        </a:rPr>
                        <m:t>𝑡</m:t>
                      </m:r>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oMath>
                  </m:oMathPara>
                </a14:m>
                <a:endParaRPr lang="en-US" dirty="0"/>
              </a:p>
              <a:p>
                <a:pPr marL="0" indent="0">
                  <a:buNone/>
                </a:pPr>
                <a:r>
                  <a:rPr lang="en-US" dirty="0"/>
                  <a:t>Charge +5/3e, baryon number 1/3, not possible</a:t>
                </a:r>
              </a:p>
              <a:p>
                <a:pPr marL="0" indent="0">
                  <a:buNone/>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𝑑𝑠𝑐</m:t>
                      </m:r>
                    </m:oMath>
                  </m:oMathPara>
                </a14:m>
                <a:endParaRPr lang="en-US" i="1" dirty="0">
                  <a:latin typeface="Cambria Math" panose="02040503050406030204" pitchFamily="18" charset="0"/>
                </a:endParaRPr>
              </a:p>
              <a:p>
                <a:pPr marL="0" indent="0">
                  <a:buNone/>
                </a:pPr>
                <a:r>
                  <a:rPr lang="en-US" dirty="0"/>
                  <a:t>Charge 0, baryon number 1, possible, baryon</a:t>
                </a:r>
              </a:p>
              <a:p>
                <a:pPr marL="0" indent="0">
                  <a:buNone/>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𝑏</m:t>
                      </m:r>
                      <m:acc>
                        <m:accPr>
                          <m:chr m:val="̅"/>
                          <m:ctrlPr>
                            <a:rPr lang="en-US" i="1" dirty="0">
                              <a:latin typeface="Cambria Math" panose="02040503050406030204" pitchFamily="18" charset="0"/>
                            </a:rPr>
                          </m:ctrlPr>
                        </m:accPr>
                        <m:e>
                          <m:r>
                            <a:rPr lang="en-US" i="1" dirty="0">
                              <a:latin typeface="Cambria Math" panose="02040503050406030204" pitchFamily="18" charset="0"/>
                            </a:rPr>
                            <m:t>𝑡</m:t>
                          </m:r>
                        </m:e>
                      </m:acc>
                    </m:oMath>
                  </m:oMathPara>
                </a14:m>
                <a:endParaRPr lang="en-US" i="1" dirty="0">
                  <a:latin typeface="Cambria Math" panose="02040503050406030204" pitchFamily="18" charset="0"/>
                </a:endParaRPr>
              </a:p>
              <a:p>
                <a:pPr marL="0" indent="0">
                  <a:buNone/>
                </a:pPr>
                <a:r>
                  <a:rPr lang="en-US" dirty="0"/>
                  <a:t>Charge -1e, baryon number 0, possible, meson</a:t>
                </a:r>
              </a:p>
              <a:p>
                <a:pPr marL="0" indent="0">
                  <a:buNone/>
                </a:pPr>
                <a14:m>
                  <m:oMathPara xmlns:m="http://schemas.openxmlformats.org/officeDocument/2006/math">
                    <m:oMathParaPr>
                      <m:jc m:val="centerGroup"/>
                    </m:oMathParaPr>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𝑢</m:t>
                          </m:r>
                        </m:e>
                      </m:acc>
                      <m:acc>
                        <m:accPr>
                          <m:chr m:val="̅"/>
                          <m:ctrlPr>
                            <a:rPr lang="en-US" i="1" dirty="0">
                              <a:latin typeface="Cambria Math" panose="02040503050406030204" pitchFamily="18" charset="0"/>
                            </a:rPr>
                          </m:ctrlPr>
                        </m:accPr>
                        <m:e>
                          <m:r>
                            <a:rPr lang="en-US" i="1" dirty="0">
                              <a:latin typeface="Cambria Math" panose="02040503050406030204" pitchFamily="18" charset="0"/>
                            </a:rPr>
                            <m:t>𝑐</m:t>
                          </m:r>
                        </m:e>
                      </m:acc>
                      <m:acc>
                        <m:accPr>
                          <m:chr m:val="̅"/>
                          <m:ctrlPr>
                            <a:rPr lang="en-US" i="1" dirty="0">
                              <a:latin typeface="Cambria Math" panose="02040503050406030204" pitchFamily="18" charset="0"/>
                            </a:rPr>
                          </m:ctrlPr>
                        </m:accPr>
                        <m:e>
                          <m:r>
                            <a:rPr lang="en-US" i="1" dirty="0">
                              <a:latin typeface="Cambria Math" panose="02040503050406030204" pitchFamily="18" charset="0"/>
                            </a:rPr>
                            <m:t>𝑏</m:t>
                          </m:r>
                        </m:e>
                      </m:acc>
                    </m:oMath>
                  </m:oMathPara>
                </a14:m>
                <a:endParaRPr lang="en-US" i="1" dirty="0">
                  <a:latin typeface="Cambria Math" panose="02040503050406030204" pitchFamily="18" charset="0"/>
                </a:endParaRPr>
              </a:p>
              <a:p>
                <a:pPr marL="0" indent="0">
                  <a:buNone/>
                </a:pPr>
                <a:r>
                  <a:rPr lang="en-US" dirty="0"/>
                  <a:t>Charge -1e, baryon number -1, possible, antibaryon</a:t>
                </a:r>
                <a:endParaRPr lang="en-US"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𝑢𝑢𝑑</m:t>
                      </m:r>
                      <m:r>
                        <a:rPr lang="en-US" b="0" i="1" dirty="0" smtClean="0">
                          <a:latin typeface="Cambria Math" panose="02040503050406030204" pitchFamily="18" charset="0"/>
                        </a:rPr>
                        <m:t>𝑐</m:t>
                      </m:r>
                      <m:acc>
                        <m:accPr>
                          <m:chr m:val="̅"/>
                          <m:ctrlPr>
                            <a:rPr lang="en-US" i="1" dirty="0">
                              <a:latin typeface="Cambria Math" panose="02040503050406030204" pitchFamily="18" charset="0"/>
                            </a:rPr>
                          </m:ctrlPr>
                        </m:accPr>
                        <m:e>
                          <m:r>
                            <a:rPr lang="en-US" i="1" dirty="0">
                              <a:latin typeface="Cambria Math" panose="02040503050406030204" pitchFamily="18" charset="0"/>
                            </a:rPr>
                            <m:t>𝑐</m:t>
                          </m:r>
                        </m:e>
                      </m:acc>
                    </m:oMath>
                  </m:oMathPara>
                </a14:m>
                <a:endParaRPr lang="en-AU" dirty="0"/>
              </a:p>
              <a:p>
                <a:pPr marL="0" indent="0">
                  <a:buNone/>
                </a:pPr>
                <a:r>
                  <a:rPr lang="en-US" dirty="0"/>
                  <a:t>Charge +1e, baryon number 1, possible, baryon</a:t>
                </a:r>
              </a:p>
              <a:p>
                <a:pPr marL="514350" indent="-514350">
                  <a:buFont typeface="+mj-lt"/>
                  <a:buAutoNum type="arabicPeriod"/>
                </a:pPr>
                <a:endParaRPr lang="en-AU" dirty="0"/>
              </a:p>
              <a:p>
                <a:pPr marL="514350" indent="-514350">
                  <a:buFont typeface="+mj-lt"/>
                  <a:buAutoNum type="arabicPeriod"/>
                </a:pPr>
                <a:endParaRPr lang="en-AU" dirty="0"/>
              </a:p>
            </p:txBody>
          </p:sp>
        </mc:Choice>
        <mc:Fallback xmlns="">
          <p:sp>
            <p:nvSpPr>
              <p:cNvPr id="3" name="Content Placeholder 2">
                <a:extLst>
                  <a:ext uri="{FF2B5EF4-FFF2-40B4-BE49-F238E27FC236}">
                    <a16:creationId xmlns:a16="http://schemas.microsoft.com/office/drawing/2014/main" id="{771B8C3F-9F0C-4497-A6D1-D40A1B3B36D5}"/>
                  </a:ext>
                </a:extLst>
              </p:cNvPr>
              <p:cNvSpPr>
                <a:spLocks noGrp="1" noRot="1" noChangeAspect="1" noMove="1" noResize="1" noEditPoints="1" noAdjustHandles="1" noChangeArrowheads="1" noChangeShapeType="1" noTextEdit="1"/>
              </p:cNvSpPr>
              <p:nvPr>
                <p:ph idx="1"/>
              </p:nvPr>
            </p:nvSpPr>
            <p:spPr>
              <a:xfrm>
                <a:off x="678956" y="520168"/>
                <a:ext cx="10674844" cy="5656795"/>
              </a:xfrm>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169074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C554-F4CA-40A2-964B-C2228E1715BB}"/>
              </a:ext>
            </a:extLst>
          </p:cNvPr>
          <p:cNvSpPr>
            <a:spLocks noGrp="1"/>
          </p:cNvSpPr>
          <p:nvPr>
            <p:ph type="title"/>
          </p:nvPr>
        </p:nvSpPr>
        <p:spPr>
          <a:xfrm>
            <a:off x="838200" y="365126"/>
            <a:ext cx="10515600" cy="795670"/>
          </a:xfrm>
        </p:spPr>
        <p:txBody>
          <a:bodyPr>
            <a:normAutofit fontScale="90000"/>
          </a:bodyPr>
          <a:lstStyle/>
          <a:p>
            <a:r>
              <a:rPr lang="en-US" dirty="0"/>
              <a:t>Extension - Colour charge</a:t>
            </a:r>
            <a:endParaRPr lang="en-AU" dirty="0"/>
          </a:p>
        </p:txBody>
      </p:sp>
      <p:sp>
        <p:nvSpPr>
          <p:cNvPr id="3" name="Content Placeholder 2">
            <a:extLst>
              <a:ext uri="{FF2B5EF4-FFF2-40B4-BE49-F238E27FC236}">
                <a16:creationId xmlns:a16="http://schemas.microsoft.com/office/drawing/2014/main" id="{1F1476E2-85E6-4AE4-A592-FF67D359E6DC}"/>
              </a:ext>
            </a:extLst>
          </p:cNvPr>
          <p:cNvSpPr>
            <a:spLocks noGrp="1"/>
          </p:cNvSpPr>
          <p:nvPr>
            <p:ph idx="1"/>
          </p:nvPr>
        </p:nvSpPr>
        <p:spPr>
          <a:xfrm>
            <a:off x="125935" y="1500274"/>
            <a:ext cx="11772216" cy="5240004"/>
          </a:xfrm>
        </p:spPr>
        <p:txBody>
          <a:bodyPr>
            <a:normAutofit fontScale="70000" lnSpcReduction="20000"/>
          </a:bodyPr>
          <a:lstStyle/>
          <a:p>
            <a:r>
              <a:rPr lang="en-US" dirty="0"/>
              <a:t>Baryon number is closely related to concepts known as colour charge and colour confinement</a:t>
            </a:r>
          </a:p>
          <a:p>
            <a:r>
              <a:rPr lang="en-US" dirty="0"/>
              <a:t>Quarks have electric charge but also ‘colour’ charge</a:t>
            </a:r>
          </a:p>
          <a:p>
            <a:r>
              <a:rPr lang="en-US" dirty="0"/>
              <a:t>Electric charge refers to two opposite charges that cancel out which we label positive and negative</a:t>
            </a:r>
          </a:p>
          <a:p>
            <a:r>
              <a:rPr lang="en-US" dirty="0"/>
              <a:t>In contrast, colour charge refers to three mutually cancelling charges – labelled red, blue and green, the 3 primary colours of light that ‘cancel’ together to white</a:t>
            </a:r>
          </a:p>
          <a:p>
            <a:r>
              <a:rPr lang="en-US" dirty="0"/>
              <a:t>Colour charge has literally nothing to do with light or colour in the normal sense, we just needed 3 things that together cancel out</a:t>
            </a:r>
          </a:p>
          <a:p>
            <a:r>
              <a:rPr lang="en-US" dirty="0"/>
              <a:t>Antiquarks have colour charge as well but take on the colours anti-red, anti-blue and anti-green (cyan, yellow and magenta respectively)</a:t>
            </a:r>
          </a:p>
          <a:p>
            <a:r>
              <a:rPr lang="en-US" dirty="0"/>
              <a:t>Colour confinement refers to the fact </a:t>
            </a:r>
            <a:r>
              <a:rPr lang="en-US"/>
              <a:t>that hadrons must </a:t>
            </a:r>
            <a:r>
              <a:rPr lang="en-US" dirty="0"/>
              <a:t>be colour neutral (white) at temperatures below about 1x10</a:t>
            </a:r>
            <a:r>
              <a:rPr lang="en-US" baseline="30000" dirty="0"/>
              <a:t>12</a:t>
            </a:r>
            <a:r>
              <a:rPr lang="en-US" dirty="0"/>
              <a:t> K</a:t>
            </a:r>
          </a:p>
          <a:p>
            <a:r>
              <a:rPr lang="en-US" dirty="0"/>
              <a:t>Colour confinement means that lone quarks would normally not exist</a:t>
            </a:r>
          </a:p>
          <a:p>
            <a:r>
              <a:rPr lang="en-US" dirty="0"/>
              <a:t>e.g. 3 quarks, 1 red, 1 blue and 1 green can combine to form a white hadron (baryon)</a:t>
            </a:r>
          </a:p>
          <a:p>
            <a:r>
              <a:rPr lang="en-US" dirty="0"/>
              <a:t>e.g. 1 red quark and 1 </a:t>
            </a:r>
            <a:r>
              <a:rPr lang="en-US" dirty="0" err="1"/>
              <a:t>antired</a:t>
            </a:r>
            <a:r>
              <a:rPr lang="en-US" dirty="0"/>
              <a:t> antiquark could combine to form a white hadron (meson)</a:t>
            </a:r>
          </a:p>
          <a:p>
            <a:r>
              <a:rPr lang="en-US" dirty="0"/>
              <a:t>Importantly, a given quark is not locked to a specific colour charge e.g. an up quark can be red, blue or green and can change colour during its lifespan</a:t>
            </a:r>
          </a:p>
          <a:p>
            <a:r>
              <a:rPr lang="en-US" dirty="0"/>
              <a:t>Gluons also interact with colour charge as colour charge is related to the strong force</a:t>
            </a:r>
          </a:p>
        </p:txBody>
      </p:sp>
      <p:grpSp>
        <p:nvGrpSpPr>
          <p:cNvPr id="5" name="Group 4">
            <a:extLst>
              <a:ext uri="{FF2B5EF4-FFF2-40B4-BE49-F238E27FC236}">
                <a16:creationId xmlns:a16="http://schemas.microsoft.com/office/drawing/2014/main" id="{B1F39E62-1B05-414A-9DAC-193D48E94E5A}"/>
              </a:ext>
            </a:extLst>
          </p:cNvPr>
          <p:cNvGrpSpPr/>
          <p:nvPr/>
        </p:nvGrpSpPr>
        <p:grpSpPr>
          <a:xfrm>
            <a:off x="10331355" y="204716"/>
            <a:ext cx="1624085" cy="1596788"/>
            <a:chOff x="10331355" y="204716"/>
            <a:chExt cx="1624085" cy="1596788"/>
          </a:xfrm>
        </p:grpSpPr>
        <p:sp>
          <p:nvSpPr>
            <p:cNvPr id="4" name="Rectangle 3">
              <a:extLst>
                <a:ext uri="{FF2B5EF4-FFF2-40B4-BE49-F238E27FC236}">
                  <a16:creationId xmlns:a16="http://schemas.microsoft.com/office/drawing/2014/main" id="{0FAFC7D2-81EE-4471-A8CD-ECB7051AF631}"/>
                </a:ext>
              </a:extLst>
            </p:cNvPr>
            <p:cNvSpPr/>
            <p:nvPr/>
          </p:nvSpPr>
          <p:spPr>
            <a:xfrm>
              <a:off x="10331355" y="204716"/>
              <a:ext cx="1617260" cy="15967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6" name="Picture 2">
              <a:extLst>
                <a:ext uri="{FF2B5EF4-FFF2-40B4-BE49-F238E27FC236}">
                  <a16:creationId xmlns:a16="http://schemas.microsoft.com/office/drawing/2014/main" id="{991EEA67-375D-46AF-B6A6-6AB7CBA2DA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756" r="69878" b="29715"/>
            <a:stretch/>
          </p:blipFill>
          <p:spPr bwMode="auto">
            <a:xfrm>
              <a:off x="10431938" y="204717"/>
              <a:ext cx="1523502" cy="1535373"/>
            </a:xfrm>
            <a:prstGeom prst="rect">
              <a:avLst/>
            </a:prstGeom>
            <a:solidFill>
              <a:schemeClr val="tx1"/>
            </a:solidFill>
          </p:spPr>
        </p:pic>
      </p:grpSp>
    </p:spTree>
    <p:extLst>
      <p:ext uri="{BB962C8B-B14F-4D97-AF65-F5344CB8AC3E}">
        <p14:creationId xmlns:p14="http://schemas.microsoft.com/office/powerpoint/2010/main" val="12005088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93D9-D054-415B-9C33-B6028881493A}"/>
              </a:ext>
            </a:extLst>
          </p:cNvPr>
          <p:cNvSpPr>
            <a:spLocks noGrp="1"/>
          </p:cNvSpPr>
          <p:nvPr>
            <p:ph type="title"/>
          </p:nvPr>
        </p:nvSpPr>
        <p:spPr/>
        <p:txBody>
          <a:bodyPr/>
          <a:lstStyle/>
          <a:p>
            <a:r>
              <a:rPr lang="en-US" dirty="0"/>
              <a:t>Lepton number</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52A9F4B-F03F-43F0-BE6F-65A10D931487}"/>
                  </a:ext>
                </a:extLst>
              </p:cNvPr>
              <p:cNvSpPr>
                <a:spLocks noGrp="1"/>
              </p:cNvSpPr>
              <p:nvPr>
                <p:ph idx="1"/>
              </p:nvPr>
            </p:nvSpPr>
            <p:spPr/>
            <p:txBody>
              <a:bodyPr>
                <a:normAutofit lnSpcReduction="10000"/>
              </a:bodyPr>
              <a:lstStyle/>
              <a:p>
                <a:r>
                  <a:rPr lang="en-US" dirty="0"/>
                  <a:t>All leptons have a lepton number of +1 (anti-leptons have a lepton number of -1)</a:t>
                </a:r>
              </a:p>
              <a:p>
                <a:r>
                  <a:rPr lang="en-US" dirty="0"/>
                  <a:t>Lepton number is an additive number that is conserved in reactions, e.g.</a:t>
                </a:r>
              </a:p>
              <a:p>
                <a:pPr marL="0" indent="0">
                  <a:buNone/>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i="1" smtClean="0">
                              <a:latin typeface="Cambria Math" panose="02040503050406030204" pitchFamily="18" charset="0"/>
                              <a:ea typeface="Cambria Math" panose="02040503050406030204" pitchFamily="18" charset="0"/>
                            </a:rPr>
                            <m:t>𝜈</m:t>
                          </m:r>
                        </m:e>
                      </m:acc>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up>
                      </m:sSup>
                    </m:oMath>
                  </m:oMathPara>
                </a14:m>
                <a:endParaRPr lang="en-US" dirty="0"/>
              </a:p>
              <a:p>
                <a:r>
                  <a:rPr lang="en-US" dirty="0"/>
                  <a:t>is not possible because the antineutrino on the left has a lepton number of -1 while the electron on the right has a lepton number  of +1</a:t>
                </a: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𝜈</m:t>
                          </m:r>
                        </m:e>
                      </m:acc>
                      <m:r>
                        <a:rPr lang="en-US" i="1">
                          <a:latin typeface="Cambria Math" panose="02040503050406030204" pitchFamily="18" charset="0"/>
                        </a:rPr>
                        <m:t>+</m:t>
                      </m:r>
                      <m:r>
                        <a:rPr lang="en-US" b="0" i="1" smtClean="0">
                          <a:latin typeface="Cambria Math" panose="02040503050406030204" pitchFamily="18" charset="0"/>
                        </a:rPr>
                        <m:t>𝑝</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up>
                      </m:sSup>
                    </m:oMath>
                  </m:oMathPara>
                </a14:m>
                <a:endParaRPr lang="en-US" dirty="0"/>
              </a:p>
              <a:p>
                <a:r>
                  <a:rPr lang="en-US" dirty="0"/>
                  <a:t>on the other hand, can occur because the antineutrino and positron both have a lepton number of -1</a:t>
                </a:r>
                <a:endParaRPr lang="en-AU" dirty="0"/>
              </a:p>
            </p:txBody>
          </p:sp>
        </mc:Choice>
        <mc:Fallback xmlns="">
          <p:sp>
            <p:nvSpPr>
              <p:cNvPr id="3" name="Content Placeholder 2">
                <a:extLst>
                  <a:ext uri="{FF2B5EF4-FFF2-40B4-BE49-F238E27FC236}">
                    <a16:creationId xmlns:a16="http://schemas.microsoft.com/office/drawing/2014/main" id="{952A9F4B-F03F-43F0-BE6F-65A10D931487}"/>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12819778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718E-2FBB-4914-AB18-DF5506B3D866}"/>
              </a:ext>
            </a:extLst>
          </p:cNvPr>
          <p:cNvSpPr>
            <a:spLocks noGrp="1"/>
          </p:cNvSpPr>
          <p:nvPr>
            <p:ph type="title"/>
          </p:nvPr>
        </p:nvSpPr>
        <p:spPr>
          <a:xfrm>
            <a:off x="464024" y="1"/>
            <a:ext cx="11293522" cy="1207826"/>
          </a:xfrm>
        </p:spPr>
        <p:txBody>
          <a:bodyPr>
            <a:normAutofit/>
          </a:bodyPr>
          <a:lstStyle/>
          <a:p>
            <a:r>
              <a:rPr lang="en-US" dirty="0"/>
              <a:t>Lepton </a:t>
            </a:r>
            <a:r>
              <a:rPr lang="en-US" dirty="0" err="1"/>
              <a:t>flavour</a:t>
            </a:r>
            <a:r>
              <a:rPr lang="en-US" dirty="0"/>
              <a:t> conservation (e, </a:t>
            </a:r>
            <a:r>
              <a:rPr lang="el-GR" dirty="0">
                <a:latin typeface="Calibri" panose="020F0502020204030204" pitchFamily="34" charset="0"/>
                <a:cs typeface="Calibri" panose="020F0502020204030204" pitchFamily="34" charset="0"/>
              </a:rPr>
              <a:t>μ</a:t>
            </a:r>
            <a:r>
              <a:rPr lang="en-US" dirty="0">
                <a:latin typeface="Calibri" panose="020F0502020204030204" pitchFamily="34" charset="0"/>
                <a:cs typeface="Calibri" panose="020F0502020204030204" pitchFamily="34" charset="0"/>
              </a:rPr>
              <a:t> &amp; </a:t>
            </a:r>
            <a:r>
              <a:rPr lang="el-GR" dirty="0">
                <a:latin typeface="Calibri" panose="020F0502020204030204" pitchFamily="34" charset="0"/>
                <a:cs typeface="Calibri" panose="020F0502020204030204" pitchFamily="34" charset="0"/>
              </a:rPr>
              <a:t>τ</a:t>
            </a:r>
            <a:r>
              <a:rPr lang="en-US" dirty="0">
                <a:latin typeface="Calibri" panose="020F0502020204030204" pitchFamily="34" charset="0"/>
                <a:cs typeface="Calibri" panose="020F0502020204030204" pitchFamily="34" charset="0"/>
              </a:rPr>
              <a:t>)</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2120AF1-5516-4938-AB9D-22EC52A1EC36}"/>
                  </a:ext>
                </a:extLst>
              </p:cNvPr>
              <p:cNvSpPr>
                <a:spLocks noGrp="1"/>
              </p:cNvSpPr>
              <p:nvPr>
                <p:ph idx="1"/>
              </p:nvPr>
            </p:nvSpPr>
            <p:spPr>
              <a:xfrm>
                <a:off x="545910" y="1207828"/>
                <a:ext cx="11211636" cy="5431808"/>
              </a:xfrm>
            </p:spPr>
            <p:txBody>
              <a:bodyPr>
                <a:normAutofit fontScale="92500" lnSpcReduction="20000"/>
              </a:bodyPr>
              <a:lstStyle/>
              <a:p>
                <a:r>
                  <a:rPr lang="en-US" dirty="0"/>
                  <a:t>Each lepton family (e, </a:t>
                </a:r>
                <a:r>
                  <a:rPr lang="el-GR" dirty="0">
                    <a:latin typeface="Calibri" panose="020F0502020204030204" pitchFamily="34" charset="0"/>
                    <a:cs typeface="Calibri" panose="020F0502020204030204" pitchFamily="34" charset="0"/>
                  </a:rPr>
                  <a:t>μ</a:t>
                </a:r>
                <a:r>
                  <a:rPr lang="en-US" dirty="0">
                    <a:latin typeface="Calibri" panose="020F0502020204030204" pitchFamily="34" charset="0"/>
                    <a:cs typeface="Calibri" panose="020F0502020204030204" pitchFamily="34" charset="0"/>
                  </a:rPr>
                  <a:t> &amp; </a:t>
                </a:r>
                <a:r>
                  <a:rPr lang="el-GR" dirty="0">
                    <a:latin typeface="Calibri" panose="020F0502020204030204" pitchFamily="34" charset="0"/>
                    <a:cs typeface="Calibri" panose="020F0502020204030204" pitchFamily="34" charset="0"/>
                  </a:rPr>
                  <a:t>τ</a:t>
                </a:r>
                <a:r>
                  <a:rPr lang="en-US" dirty="0">
                    <a:latin typeface="Calibri" panose="020F0502020204030204" pitchFamily="34" charset="0"/>
                    <a:cs typeface="Calibri" panose="020F0502020204030204" pitchFamily="34" charset="0"/>
                  </a:rPr>
                  <a:t>) has their own lepton family number that must be conserved</a:t>
                </a:r>
                <a:r>
                  <a:rPr lang="en-US" dirty="0"/>
                  <a:t> separately in reactions</a:t>
                </a:r>
              </a:p>
              <a:p>
                <a:endParaRPr lang="en-US" dirty="0"/>
              </a:p>
              <a:p>
                <a:endParaRPr lang="en-US" dirty="0"/>
              </a:p>
              <a:p>
                <a:endParaRPr lang="en-US" dirty="0"/>
              </a:p>
              <a:p>
                <a:endParaRPr lang="en-US" dirty="0"/>
              </a:p>
              <a:p>
                <a:endParaRPr lang="en-US" dirty="0"/>
              </a:p>
              <a:p>
                <a:endParaRPr lang="en-US" dirty="0"/>
              </a:p>
              <a:p>
                <a:r>
                  <a:rPr lang="en-US" dirty="0"/>
                  <a:t>For example, when a muon decays into an electron, there must also be an electron antineutrino and a muon neutrino created</a:t>
                </a:r>
              </a:p>
              <a:p>
                <a:pPr marL="0" indent="0">
                  <a:buNone/>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𝜇</m:t>
                          </m:r>
                        </m:e>
                        <m:sup>
                          <m:r>
                            <a:rPr lang="en-US" b="0" i="1" smtClean="0">
                              <a:latin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𝜈</m:t>
                              </m:r>
                            </m:e>
                          </m:acc>
                        </m:e>
                        <m:sub>
                          <m:r>
                            <a:rPr lang="en-US" b="0" i="1" smtClean="0">
                              <a:latin typeface="Cambria Math" panose="02040503050406030204" pitchFamily="18" charset="0"/>
                              <a:ea typeface="Cambria Math" panose="02040503050406030204" pitchFamily="18" charset="0"/>
                            </a:rPr>
                            <m:t>𝑒</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𝜈</m:t>
                          </m:r>
                        </m:e>
                        <m:sub>
                          <m:r>
                            <a:rPr lang="en-US" b="0" i="1" smtClean="0">
                              <a:latin typeface="Cambria Math" panose="02040503050406030204" pitchFamily="18" charset="0"/>
                              <a:ea typeface="Cambria Math" panose="02040503050406030204" pitchFamily="18" charset="0"/>
                            </a:rPr>
                            <m:t>𝜇</m:t>
                          </m:r>
                        </m:sub>
                      </m:sSub>
                    </m:oMath>
                  </m:oMathPara>
                </a14:m>
                <a:endParaRPr lang="en-US" dirty="0"/>
              </a:p>
              <a:p>
                <a:r>
                  <a:rPr lang="en-US" dirty="0"/>
                  <a:t>The electron antineutrino conserves the change in electron number from the creation of the electron and the muon neutrino conserves the muon number from the loss of the muon</a:t>
                </a:r>
              </a:p>
            </p:txBody>
          </p:sp>
        </mc:Choice>
        <mc:Fallback xmlns="">
          <p:sp>
            <p:nvSpPr>
              <p:cNvPr id="3" name="Content Placeholder 2">
                <a:extLst>
                  <a:ext uri="{FF2B5EF4-FFF2-40B4-BE49-F238E27FC236}">
                    <a16:creationId xmlns:a16="http://schemas.microsoft.com/office/drawing/2014/main" id="{12120AF1-5516-4938-AB9D-22EC52A1EC36}"/>
                  </a:ext>
                </a:extLst>
              </p:cNvPr>
              <p:cNvSpPr>
                <a:spLocks noGrp="1" noRot="1" noChangeAspect="1" noMove="1" noResize="1" noEditPoints="1" noAdjustHandles="1" noChangeArrowheads="1" noChangeShapeType="1" noTextEdit="1"/>
              </p:cNvSpPr>
              <p:nvPr>
                <p:ph idx="1"/>
              </p:nvPr>
            </p:nvSpPr>
            <p:spPr>
              <a:xfrm>
                <a:off x="545910" y="1207828"/>
                <a:ext cx="11211636" cy="5431808"/>
              </a:xfrm>
              <a:blipFill>
                <a:blip r:embed="rId2"/>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0E739970-E451-45B3-A097-0137FF322C57}"/>
                  </a:ext>
                </a:extLst>
              </p:cNvPr>
              <p:cNvGraphicFramePr>
                <a:graphicFrameLocks noGrp="1"/>
              </p:cNvGraphicFramePr>
              <p:nvPr>
                <p:extLst>
                  <p:ext uri="{D42A27DB-BD31-4B8C-83A1-F6EECF244321}">
                    <p14:modId xmlns:p14="http://schemas.microsoft.com/office/powerpoint/2010/main" val="739600114"/>
                  </p:ext>
                </p:extLst>
              </p:nvPr>
            </p:nvGraphicFramePr>
            <p:xfrm>
              <a:off x="1984232" y="1945296"/>
              <a:ext cx="8128002" cy="2152142"/>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4099709898"/>
                        </a:ext>
                      </a:extLst>
                    </a:gridCol>
                    <a:gridCol w="1354667">
                      <a:extLst>
                        <a:ext uri="{9D8B030D-6E8A-4147-A177-3AD203B41FA5}">
                          <a16:colId xmlns:a16="http://schemas.microsoft.com/office/drawing/2014/main" val="2476258402"/>
                        </a:ext>
                      </a:extLst>
                    </a:gridCol>
                    <a:gridCol w="1354667">
                      <a:extLst>
                        <a:ext uri="{9D8B030D-6E8A-4147-A177-3AD203B41FA5}">
                          <a16:colId xmlns:a16="http://schemas.microsoft.com/office/drawing/2014/main" val="2183719010"/>
                        </a:ext>
                      </a:extLst>
                    </a:gridCol>
                    <a:gridCol w="1354667">
                      <a:extLst>
                        <a:ext uri="{9D8B030D-6E8A-4147-A177-3AD203B41FA5}">
                          <a16:colId xmlns:a16="http://schemas.microsoft.com/office/drawing/2014/main" val="219183804"/>
                        </a:ext>
                      </a:extLst>
                    </a:gridCol>
                    <a:gridCol w="1354667">
                      <a:extLst>
                        <a:ext uri="{9D8B030D-6E8A-4147-A177-3AD203B41FA5}">
                          <a16:colId xmlns:a16="http://schemas.microsoft.com/office/drawing/2014/main" val="1831913057"/>
                        </a:ext>
                      </a:extLst>
                    </a:gridCol>
                    <a:gridCol w="1354667">
                      <a:extLst>
                        <a:ext uri="{9D8B030D-6E8A-4147-A177-3AD203B41FA5}">
                          <a16:colId xmlns:a16="http://schemas.microsoft.com/office/drawing/2014/main" val="883317821"/>
                        </a:ext>
                      </a:extLst>
                    </a:gridCol>
                  </a:tblGrid>
                  <a:tr h="370840">
                    <a:tc>
                      <a:txBody>
                        <a:bodyPr/>
                        <a:lstStyle/>
                        <a:p>
                          <a:r>
                            <a:rPr lang="en-US" dirty="0"/>
                            <a:t>Particle</a:t>
                          </a:r>
                          <a:endParaRPr lang="en-AU" dirty="0"/>
                        </a:p>
                      </a:txBody>
                      <a:tcPr/>
                    </a:tc>
                    <a:tc>
                      <a:txBody>
                        <a:bodyPr/>
                        <a:lstStyle/>
                        <a:p>
                          <a:r>
                            <a:rPr lang="en-US" dirty="0"/>
                            <a:t>Electron number (L</a:t>
                          </a:r>
                          <a:r>
                            <a:rPr lang="en-US" baseline="-25000" dirty="0"/>
                            <a:t>e</a:t>
                          </a:r>
                          <a:r>
                            <a:rPr lang="en-US" baseline="0" dirty="0"/>
                            <a:t>)</a:t>
                          </a:r>
                          <a:endParaRPr lang="en-AU" baseline="0" dirty="0"/>
                        </a:p>
                      </a:txBody>
                      <a:tcPr/>
                    </a:tc>
                    <a:tc>
                      <a:txBody>
                        <a:bodyPr/>
                        <a:lstStyle/>
                        <a:p>
                          <a:r>
                            <a:rPr lang="en-US" dirty="0"/>
                            <a:t>Particle</a:t>
                          </a:r>
                          <a:endParaRPr lang="en-AU" dirty="0"/>
                        </a:p>
                      </a:txBody>
                      <a:tcPr/>
                    </a:tc>
                    <a:tc>
                      <a:txBody>
                        <a:bodyPr/>
                        <a:lstStyle/>
                        <a:p>
                          <a:r>
                            <a:rPr lang="en-US" dirty="0"/>
                            <a:t>Muon number (L</a:t>
                          </a:r>
                          <a:r>
                            <a:rPr lang="el-GR" baseline="-25000" dirty="0">
                              <a:latin typeface="Calibri" panose="020F0502020204030204" pitchFamily="34" charset="0"/>
                              <a:cs typeface="Calibri" panose="020F0502020204030204" pitchFamily="34" charset="0"/>
                            </a:rPr>
                            <a:t>μ</a:t>
                          </a:r>
                          <a:r>
                            <a:rPr lang="en-US" baseline="0" dirty="0">
                              <a:latin typeface="Calibri" panose="020F0502020204030204" pitchFamily="34" charset="0"/>
                              <a:cs typeface="Calibri" panose="020F0502020204030204" pitchFamily="34" charset="0"/>
                            </a:rPr>
                            <a:t>)</a:t>
                          </a:r>
                          <a:endParaRPr lang="en-AU" baseline="0" dirty="0"/>
                        </a:p>
                      </a:txBody>
                      <a:tcPr/>
                    </a:tc>
                    <a:tc>
                      <a:txBody>
                        <a:bodyPr/>
                        <a:lstStyle/>
                        <a:p>
                          <a:r>
                            <a:rPr lang="en-US" dirty="0"/>
                            <a:t>Particle</a:t>
                          </a:r>
                          <a:endParaRPr lang="en-AU" dirty="0"/>
                        </a:p>
                      </a:txBody>
                      <a:tcPr/>
                    </a:tc>
                    <a:tc>
                      <a:txBody>
                        <a:bodyPr/>
                        <a:lstStyle/>
                        <a:p>
                          <a:r>
                            <a:rPr lang="en-US" dirty="0"/>
                            <a:t>Tauon number (L</a:t>
                          </a:r>
                          <a:r>
                            <a:rPr lang="el-GR" baseline="-25000" dirty="0">
                              <a:latin typeface="Calibri" panose="020F0502020204030204" pitchFamily="34" charset="0"/>
                              <a:cs typeface="Calibri" panose="020F0502020204030204" pitchFamily="34" charset="0"/>
                            </a:rPr>
                            <a:t>τ</a:t>
                          </a:r>
                          <a:r>
                            <a:rPr lang="en-US" baseline="0" dirty="0">
                              <a:latin typeface="Calibri" panose="020F0502020204030204" pitchFamily="34" charset="0"/>
                              <a:cs typeface="Calibri" panose="020F0502020204030204" pitchFamily="34" charset="0"/>
                            </a:rPr>
                            <a:t>)</a:t>
                          </a:r>
                          <a:endParaRPr lang="en-AU" baseline="0" dirty="0"/>
                        </a:p>
                      </a:txBody>
                      <a:tcPr/>
                    </a:tc>
                    <a:extLst>
                      <a:ext uri="{0D108BD9-81ED-4DB2-BD59-A6C34878D82A}">
                        <a16:rowId xmlns:a16="http://schemas.microsoft.com/office/drawing/2014/main" val="89687304"/>
                      </a:ext>
                    </a:extLst>
                  </a:tr>
                  <a:tr h="370840">
                    <a:tc>
                      <a:txBody>
                        <a:bodyPr/>
                        <a:lstStyle/>
                        <a:p>
                          <a:pPr algn="ctr"/>
                          <a14:m>
                            <m:oMathPara xmlns:m="http://schemas.openxmlformats.org/officeDocument/2006/math">
                              <m:oMathParaPr>
                                <m:jc m:val="centerGroup"/>
                              </m:oMathParaPr>
                              <m:oMath xmlns:m="http://schemas.openxmlformats.org/officeDocument/2006/math">
                                <m:sSup>
                                  <m:sSupPr>
                                    <m:ctrlPr>
                                      <a:rPr lang="el-GR" i="1" dirty="0" smtClean="0">
                                        <a:latin typeface="Cambria Math" panose="02040503050406030204" pitchFamily="18" charset="0"/>
                                        <a:cs typeface="Calibri" panose="020F0502020204030204" pitchFamily="34" charset="0"/>
                                      </a:rPr>
                                    </m:ctrlPr>
                                  </m:sSupPr>
                                  <m:e>
                                    <m:r>
                                      <a:rPr lang="en-US" b="0" i="1" dirty="0" smtClean="0">
                                        <a:latin typeface="Cambria Math" panose="02040503050406030204" pitchFamily="18" charset="0"/>
                                        <a:cs typeface="Calibri" panose="020F0502020204030204" pitchFamily="34" charset="0"/>
                                      </a:rPr>
                                      <m:t>𝑒</m:t>
                                    </m:r>
                                  </m:e>
                                  <m:sup>
                                    <m:r>
                                      <a:rPr lang="en-US" b="0" i="1" dirty="0" smtClean="0">
                                        <a:latin typeface="Cambria Math" panose="02040503050406030204" pitchFamily="18" charset="0"/>
                                        <a:cs typeface="Calibri" panose="020F0502020204030204" pitchFamily="34" charset="0"/>
                                      </a:rPr>
                                      <m:t>−</m:t>
                                    </m:r>
                                  </m:sup>
                                </m:sSup>
                              </m:oMath>
                            </m:oMathPara>
                          </a14:m>
                          <a:endParaRPr lang="en-AU" baseline="-25000" dirty="0"/>
                        </a:p>
                      </a:txBody>
                      <a:tcPr/>
                    </a:tc>
                    <a:tc>
                      <a:txBody>
                        <a:bodyPr/>
                        <a:lstStyle/>
                        <a:p>
                          <a:pPr algn="ctr"/>
                          <a:r>
                            <a:rPr lang="en-US" dirty="0"/>
                            <a:t>1</a:t>
                          </a:r>
                          <a:endParaRPr lang="en-AU"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l-GR" i="1" dirty="0" smtClean="0">
                                        <a:latin typeface="Cambria Math" panose="02040503050406030204" pitchFamily="18" charset="0"/>
                                        <a:cs typeface="Calibri" panose="020F0502020204030204" pitchFamily="34" charset="0"/>
                                      </a:rPr>
                                    </m:ctrlPr>
                                  </m:sSupPr>
                                  <m:e>
                                    <m:r>
                                      <a:rPr lang="el-GR" i="1" dirty="0" smtClean="0">
                                        <a:latin typeface="Cambria Math" panose="02040503050406030204" pitchFamily="18" charset="0"/>
                                        <a:ea typeface="Cambria Math" panose="02040503050406030204" pitchFamily="18" charset="0"/>
                                        <a:cs typeface="Calibri" panose="020F0502020204030204" pitchFamily="34" charset="0"/>
                                      </a:rPr>
                                      <m:t>𝜇</m:t>
                                    </m:r>
                                  </m:e>
                                  <m:sup>
                                    <m:r>
                                      <a:rPr lang="en-US" b="0" i="1" dirty="0" smtClean="0">
                                        <a:latin typeface="Cambria Math" panose="02040503050406030204" pitchFamily="18" charset="0"/>
                                        <a:cs typeface="Calibri" panose="020F0502020204030204" pitchFamily="34" charset="0"/>
                                      </a:rPr>
                                      <m:t>−</m:t>
                                    </m:r>
                                  </m:sup>
                                </m:sSup>
                              </m:oMath>
                            </m:oMathPara>
                          </a14:m>
                          <a:endParaRPr lang="en-AU" dirty="0"/>
                        </a:p>
                      </a:txBody>
                      <a:tcPr/>
                    </a:tc>
                    <a:tc>
                      <a:txBody>
                        <a:bodyPr/>
                        <a:lstStyle/>
                        <a:p>
                          <a:pPr algn="ctr"/>
                          <a:r>
                            <a:rPr lang="en-US" dirty="0"/>
                            <a:t>1</a:t>
                          </a:r>
                          <a:endParaRPr lang="en-AU"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l-GR" i="1" dirty="0" smtClean="0">
                                        <a:latin typeface="Cambria Math" panose="02040503050406030204" pitchFamily="18" charset="0"/>
                                        <a:cs typeface="Calibri" panose="020F0502020204030204" pitchFamily="34" charset="0"/>
                                      </a:rPr>
                                    </m:ctrlPr>
                                  </m:sSupPr>
                                  <m:e>
                                    <m:r>
                                      <a:rPr lang="el-GR" i="1" dirty="0" smtClean="0">
                                        <a:latin typeface="Cambria Math" panose="02040503050406030204" pitchFamily="18" charset="0"/>
                                        <a:ea typeface="Cambria Math" panose="02040503050406030204" pitchFamily="18" charset="0"/>
                                        <a:cs typeface="Calibri" panose="020F0502020204030204" pitchFamily="34" charset="0"/>
                                      </a:rPr>
                                      <m:t>𝜏</m:t>
                                    </m:r>
                                  </m:e>
                                  <m:sup>
                                    <m:r>
                                      <a:rPr lang="en-US" b="0" i="1" dirty="0" smtClean="0">
                                        <a:latin typeface="Cambria Math" panose="02040503050406030204" pitchFamily="18" charset="0"/>
                                        <a:cs typeface="Calibri" panose="020F0502020204030204" pitchFamily="34" charset="0"/>
                                      </a:rPr>
                                      <m:t>−</m:t>
                                    </m:r>
                                  </m:sup>
                                </m:sSup>
                              </m:oMath>
                            </m:oMathPara>
                          </a14:m>
                          <a:endParaRPr lang="en-AU" dirty="0"/>
                        </a:p>
                      </a:txBody>
                      <a:tcPr/>
                    </a:tc>
                    <a:tc>
                      <a:txBody>
                        <a:bodyPr/>
                        <a:lstStyle/>
                        <a:p>
                          <a:pPr algn="ctr"/>
                          <a:r>
                            <a:rPr lang="en-US" dirty="0"/>
                            <a:t>1</a:t>
                          </a:r>
                          <a:endParaRPr lang="en-AU" dirty="0"/>
                        </a:p>
                      </a:txBody>
                      <a:tcPr/>
                    </a:tc>
                    <a:extLst>
                      <a:ext uri="{0D108BD9-81ED-4DB2-BD59-A6C34878D82A}">
                        <a16:rowId xmlns:a16="http://schemas.microsoft.com/office/drawing/2014/main" val="3544480842"/>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r>
                                      <a:rPr lang="en-AU" i="1" smtClean="0">
                                        <a:latin typeface="Cambria Math" panose="02040503050406030204" pitchFamily="18" charset="0"/>
                                        <a:ea typeface="Cambria Math" panose="02040503050406030204" pitchFamily="18" charset="0"/>
                                      </a:rPr>
                                      <m:t>𝜈</m:t>
                                    </m:r>
                                  </m:e>
                                  <m:sub>
                                    <m:r>
                                      <a:rPr lang="en-US" b="0" i="1" smtClean="0">
                                        <a:latin typeface="Cambria Math" panose="02040503050406030204" pitchFamily="18" charset="0"/>
                                      </a:rPr>
                                      <m:t>𝑒</m:t>
                                    </m:r>
                                  </m:sub>
                                </m:sSub>
                              </m:oMath>
                            </m:oMathPara>
                          </a14:m>
                          <a:endParaRPr lang="en-AU" baseline="-25000" dirty="0"/>
                        </a:p>
                      </a:txBody>
                      <a:tcPr/>
                    </a:tc>
                    <a:tc>
                      <a:txBody>
                        <a:bodyPr/>
                        <a:lstStyle/>
                        <a:p>
                          <a:pPr algn="ctr"/>
                          <a:r>
                            <a:rPr lang="en-US" dirty="0"/>
                            <a:t>1</a:t>
                          </a:r>
                          <a:endParaRPr lang="en-AU"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r>
                                      <a:rPr lang="en-AU" i="1" smtClean="0">
                                        <a:latin typeface="Cambria Math" panose="02040503050406030204" pitchFamily="18" charset="0"/>
                                        <a:ea typeface="Cambria Math" panose="02040503050406030204" pitchFamily="18" charset="0"/>
                                      </a:rPr>
                                      <m:t>𝜈</m:t>
                                    </m:r>
                                  </m:e>
                                  <m:sub>
                                    <m:r>
                                      <m:rPr>
                                        <m:nor/>
                                      </m:rPr>
                                      <a:rPr lang="el-GR" baseline="-25000" dirty="0" smtClean="0">
                                        <a:latin typeface="Cambria Math" panose="02040503050406030204" pitchFamily="18" charset="0"/>
                                        <a:ea typeface="Cambria Math" panose="02040503050406030204" pitchFamily="18" charset="0"/>
                                        <a:cs typeface="Calibri" panose="020F0502020204030204" pitchFamily="34" charset="0"/>
                                      </a:rPr>
                                      <m:t>μ</m:t>
                                    </m:r>
                                  </m:sub>
                                </m:sSub>
                              </m:oMath>
                            </m:oMathPara>
                          </a14:m>
                          <a:endParaRPr lang="en-AU" dirty="0"/>
                        </a:p>
                      </a:txBody>
                      <a:tcPr/>
                    </a:tc>
                    <a:tc>
                      <a:txBody>
                        <a:bodyPr/>
                        <a:lstStyle/>
                        <a:p>
                          <a:pPr algn="ctr"/>
                          <a:r>
                            <a:rPr lang="en-US" dirty="0"/>
                            <a:t>1</a:t>
                          </a:r>
                          <a:endParaRPr lang="en-AU"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r>
                                      <a:rPr lang="en-AU" i="1" smtClean="0">
                                        <a:latin typeface="Cambria Math" panose="02040503050406030204" pitchFamily="18" charset="0"/>
                                        <a:ea typeface="Cambria Math" panose="02040503050406030204" pitchFamily="18" charset="0"/>
                                      </a:rPr>
                                      <m:t>𝜈</m:t>
                                    </m:r>
                                  </m:e>
                                  <m:sub>
                                    <m:r>
                                      <m:rPr>
                                        <m:nor/>
                                      </m:rPr>
                                      <a:rPr lang="el-GR" dirty="0" smtClean="0">
                                        <a:latin typeface="Cambria Math" panose="02040503050406030204" pitchFamily="18" charset="0"/>
                                        <a:ea typeface="Cambria Math" panose="02040503050406030204" pitchFamily="18" charset="0"/>
                                        <a:cs typeface="Calibri" panose="020F0502020204030204" pitchFamily="34" charset="0"/>
                                      </a:rPr>
                                      <m:t>τ</m:t>
                                    </m:r>
                                  </m:sub>
                                </m:sSub>
                              </m:oMath>
                            </m:oMathPara>
                          </a14:m>
                          <a:endParaRPr lang="en-AU" dirty="0"/>
                        </a:p>
                      </a:txBody>
                      <a:tcPr/>
                    </a:tc>
                    <a:tc>
                      <a:txBody>
                        <a:bodyPr/>
                        <a:lstStyle/>
                        <a:p>
                          <a:pPr algn="ctr"/>
                          <a:r>
                            <a:rPr lang="en-US" dirty="0"/>
                            <a:t>1</a:t>
                          </a:r>
                          <a:endParaRPr lang="en-AU" dirty="0"/>
                        </a:p>
                      </a:txBody>
                      <a:tcPr/>
                    </a:tc>
                    <a:extLst>
                      <a:ext uri="{0D108BD9-81ED-4DB2-BD59-A6C34878D82A}">
                        <a16:rowId xmlns:a16="http://schemas.microsoft.com/office/drawing/2014/main" val="808142784"/>
                      </a:ext>
                    </a:extLst>
                  </a:tr>
                  <a:tr h="370840">
                    <a:tc>
                      <a:txBody>
                        <a:bodyPr/>
                        <a:lstStyle/>
                        <a:p>
                          <a:pPr algn="ctr"/>
                          <a14:m>
                            <m:oMathPara xmlns:m="http://schemas.openxmlformats.org/officeDocument/2006/math">
                              <m:oMathParaPr>
                                <m:jc m:val="centerGroup"/>
                              </m:oMathParaPr>
                              <m:oMath xmlns:m="http://schemas.openxmlformats.org/officeDocument/2006/math">
                                <m:sSup>
                                  <m:sSupPr>
                                    <m:ctrlPr>
                                      <a:rPr lang="el-GR" i="1" dirty="0" smtClean="0">
                                        <a:latin typeface="Cambria Math" panose="02040503050406030204" pitchFamily="18" charset="0"/>
                                        <a:cs typeface="Calibri" panose="020F0502020204030204" pitchFamily="34" charset="0"/>
                                      </a:rPr>
                                    </m:ctrlPr>
                                  </m:sSupPr>
                                  <m:e>
                                    <m:r>
                                      <a:rPr lang="en-US" b="0" i="1" dirty="0" smtClean="0">
                                        <a:latin typeface="Cambria Math" panose="02040503050406030204" pitchFamily="18" charset="0"/>
                                        <a:cs typeface="Calibri" panose="020F0502020204030204" pitchFamily="34" charset="0"/>
                                      </a:rPr>
                                      <m:t>𝑒</m:t>
                                    </m:r>
                                  </m:e>
                                  <m:sup>
                                    <m:r>
                                      <a:rPr lang="en-US" b="0" i="1" dirty="0" smtClean="0">
                                        <a:latin typeface="Cambria Math" panose="02040503050406030204" pitchFamily="18" charset="0"/>
                                        <a:ea typeface="Cambria Math" panose="02040503050406030204" pitchFamily="18" charset="0"/>
                                        <a:cs typeface="Calibri" panose="020F0502020204030204" pitchFamily="34" charset="0"/>
                                      </a:rPr>
                                      <m:t>+</m:t>
                                    </m:r>
                                  </m:sup>
                                </m:sSup>
                              </m:oMath>
                            </m:oMathPara>
                          </a14:m>
                          <a:endParaRPr lang="en-AU" baseline="30000" dirty="0"/>
                        </a:p>
                      </a:txBody>
                      <a:tcPr/>
                    </a:tc>
                    <a:tc>
                      <a:txBody>
                        <a:bodyPr/>
                        <a:lstStyle/>
                        <a:p>
                          <a:pPr algn="ctr"/>
                          <a:r>
                            <a:rPr lang="en-US" dirty="0"/>
                            <a:t>-1</a:t>
                          </a:r>
                          <a:endParaRPr lang="en-AU"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l-GR" i="1" dirty="0" smtClean="0">
                                        <a:latin typeface="Cambria Math" panose="02040503050406030204" pitchFamily="18" charset="0"/>
                                        <a:cs typeface="Calibri" panose="020F0502020204030204" pitchFamily="34" charset="0"/>
                                      </a:rPr>
                                    </m:ctrlPr>
                                  </m:sSupPr>
                                  <m:e>
                                    <m:r>
                                      <a:rPr lang="el-GR" i="1" dirty="0" smtClean="0">
                                        <a:latin typeface="Cambria Math" panose="02040503050406030204" pitchFamily="18" charset="0"/>
                                        <a:ea typeface="Cambria Math" panose="02040503050406030204" pitchFamily="18" charset="0"/>
                                        <a:cs typeface="Calibri" panose="020F0502020204030204" pitchFamily="34" charset="0"/>
                                      </a:rPr>
                                      <m:t>𝜇</m:t>
                                    </m:r>
                                  </m:e>
                                  <m:sup>
                                    <m:r>
                                      <a:rPr lang="en-US" b="0" i="1" dirty="0" smtClean="0">
                                        <a:latin typeface="Cambria Math" panose="02040503050406030204" pitchFamily="18" charset="0"/>
                                        <a:ea typeface="Cambria Math" panose="02040503050406030204" pitchFamily="18" charset="0"/>
                                        <a:cs typeface="Calibri" panose="020F0502020204030204" pitchFamily="34" charset="0"/>
                                      </a:rPr>
                                      <m:t>+</m:t>
                                    </m:r>
                                  </m:sup>
                                </m:sSup>
                              </m:oMath>
                            </m:oMathPara>
                          </a14:m>
                          <a:endParaRPr lang="en-AU" dirty="0"/>
                        </a:p>
                      </a:txBody>
                      <a:tcPr/>
                    </a:tc>
                    <a:tc>
                      <a:txBody>
                        <a:bodyPr/>
                        <a:lstStyle/>
                        <a:p>
                          <a:pPr algn="ctr"/>
                          <a:r>
                            <a:rPr lang="en-US" dirty="0"/>
                            <a:t>-1</a:t>
                          </a:r>
                          <a:endParaRPr lang="en-AU"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l-GR" i="1" dirty="0" smtClean="0">
                                        <a:latin typeface="Cambria Math" panose="02040503050406030204" pitchFamily="18" charset="0"/>
                                        <a:cs typeface="Calibri" panose="020F0502020204030204" pitchFamily="34" charset="0"/>
                                      </a:rPr>
                                    </m:ctrlPr>
                                  </m:sSupPr>
                                  <m:e>
                                    <m:r>
                                      <a:rPr lang="el-GR" i="1" dirty="0" smtClean="0">
                                        <a:latin typeface="Cambria Math" panose="02040503050406030204" pitchFamily="18" charset="0"/>
                                        <a:ea typeface="Cambria Math" panose="02040503050406030204" pitchFamily="18" charset="0"/>
                                        <a:cs typeface="Calibri" panose="020F0502020204030204" pitchFamily="34" charset="0"/>
                                      </a:rPr>
                                      <m:t>𝜏</m:t>
                                    </m:r>
                                  </m:e>
                                  <m:sup>
                                    <m:r>
                                      <a:rPr lang="en-US" b="0" i="1" dirty="0" smtClean="0">
                                        <a:latin typeface="Cambria Math" panose="02040503050406030204" pitchFamily="18" charset="0"/>
                                        <a:ea typeface="Cambria Math" panose="02040503050406030204" pitchFamily="18" charset="0"/>
                                        <a:cs typeface="Calibri" panose="020F0502020204030204" pitchFamily="34" charset="0"/>
                                      </a:rPr>
                                      <m:t>+</m:t>
                                    </m:r>
                                  </m:sup>
                                </m:sSup>
                              </m:oMath>
                            </m:oMathPara>
                          </a14:m>
                          <a:endParaRPr lang="en-AU" dirty="0"/>
                        </a:p>
                      </a:txBody>
                      <a:tcPr/>
                    </a:tc>
                    <a:tc>
                      <a:txBody>
                        <a:bodyPr/>
                        <a:lstStyle/>
                        <a:p>
                          <a:pPr algn="ctr"/>
                          <a:r>
                            <a:rPr lang="en-US" dirty="0"/>
                            <a:t>-1</a:t>
                          </a:r>
                          <a:endParaRPr lang="en-AU" dirty="0"/>
                        </a:p>
                      </a:txBody>
                      <a:tcPr/>
                    </a:tc>
                    <a:extLst>
                      <a:ext uri="{0D108BD9-81ED-4DB2-BD59-A6C34878D82A}">
                        <a16:rowId xmlns:a16="http://schemas.microsoft.com/office/drawing/2014/main" val="274330717"/>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acc>
                                      <m:accPr>
                                        <m:chr m:val="̅"/>
                                        <m:ctrlPr>
                                          <a:rPr lang="en-AU" i="1" smtClean="0">
                                            <a:latin typeface="Cambria Math" panose="02040503050406030204" pitchFamily="18" charset="0"/>
                                          </a:rPr>
                                        </m:ctrlPr>
                                      </m:accPr>
                                      <m:e>
                                        <m:r>
                                          <a:rPr lang="en-AU" i="1" smtClean="0">
                                            <a:latin typeface="Cambria Math" panose="02040503050406030204" pitchFamily="18" charset="0"/>
                                            <a:ea typeface="Cambria Math" panose="02040503050406030204" pitchFamily="18" charset="0"/>
                                          </a:rPr>
                                          <m:t>𝜈</m:t>
                                        </m:r>
                                      </m:e>
                                    </m:acc>
                                  </m:e>
                                  <m:sub>
                                    <m:r>
                                      <a:rPr lang="en-US" b="0" i="1" smtClean="0">
                                        <a:latin typeface="Cambria Math" panose="02040503050406030204" pitchFamily="18" charset="0"/>
                                      </a:rPr>
                                      <m:t>𝑒</m:t>
                                    </m:r>
                                  </m:sub>
                                </m:sSub>
                              </m:oMath>
                            </m:oMathPara>
                          </a14:m>
                          <a:endParaRPr lang="en-AU" baseline="-25000" dirty="0"/>
                        </a:p>
                      </a:txBody>
                      <a:tcPr/>
                    </a:tc>
                    <a:tc>
                      <a:txBody>
                        <a:bodyPr/>
                        <a:lstStyle/>
                        <a:p>
                          <a:pPr algn="ctr"/>
                          <a:r>
                            <a:rPr lang="en-US" dirty="0"/>
                            <a:t>-1</a:t>
                          </a:r>
                          <a:endParaRPr lang="en-AU"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acc>
                                      <m:accPr>
                                        <m:chr m:val="̅"/>
                                        <m:ctrlPr>
                                          <a:rPr lang="en-AU" i="1" smtClean="0">
                                            <a:latin typeface="Cambria Math" panose="02040503050406030204" pitchFamily="18" charset="0"/>
                                          </a:rPr>
                                        </m:ctrlPr>
                                      </m:accPr>
                                      <m:e>
                                        <m:r>
                                          <a:rPr lang="en-AU" i="1" smtClean="0">
                                            <a:latin typeface="Cambria Math" panose="02040503050406030204" pitchFamily="18" charset="0"/>
                                            <a:ea typeface="Cambria Math" panose="02040503050406030204" pitchFamily="18" charset="0"/>
                                          </a:rPr>
                                          <m:t>𝜈</m:t>
                                        </m:r>
                                      </m:e>
                                    </m:acc>
                                  </m:e>
                                  <m:sub>
                                    <m:r>
                                      <m:rPr>
                                        <m:nor/>
                                      </m:rPr>
                                      <a:rPr lang="el-GR" baseline="-25000" dirty="0" smtClean="0">
                                        <a:latin typeface="Cambria Math" panose="02040503050406030204" pitchFamily="18" charset="0"/>
                                        <a:ea typeface="Cambria Math" panose="02040503050406030204" pitchFamily="18" charset="0"/>
                                        <a:cs typeface="Calibri" panose="020F0502020204030204" pitchFamily="34" charset="0"/>
                                      </a:rPr>
                                      <m:t>μ</m:t>
                                    </m:r>
                                  </m:sub>
                                </m:sSub>
                              </m:oMath>
                            </m:oMathPara>
                          </a14:m>
                          <a:endParaRPr lang="en-AU" dirty="0"/>
                        </a:p>
                      </a:txBody>
                      <a:tcPr/>
                    </a:tc>
                    <a:tc>
                      <a:txBody>
                        <a:bodyPr/>
                        <a:lstStyle/>
                        <a:p>
                          <a:pPr algn="ctr"/>
                          <a:r>
                            <a:rPr lang="en-US" dirty="0"/>
                            <a:t>-1</a:t>
                          </a:r>
                          <a:endParaRPr lang="en-AU"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acc>
                                      <m:accPr>
                                        <m:chr m:val="̅"/>
                                        <m:ctrlPr>
                                          <a:rPr lang="en-AU" i="1" smtClean="0">
                                            <a:latin typeface="Cambria Math" panose="02040503050406030204" pitchFamily="18" charset="0"/>
                                          </a:rPr>
                                        </m:ctrlPr>
                                      </m:accPr>
                                      <m:e>
                                        <m:r>
                                          <a:rPr lang="en-AU" i="1" smtClean="0">
                                            <a:latin typeface="Cambria Math" panose="02040503050406030204" pitchFamily="18" charset="0"/>
                                            <a:ea typeface="Cambria Math" panose="02040503050406030204" pitchFamily="18" charset="0"/>
                                          </a:rPr>
                                          <m:t>𝜈</m:t>
                                        </m:r>
                                      </m:e>
                                    </m:acc>
                                  </m:e>
                                  <m:sub>
                                    <m:r>
                                      <m:rPr>
                                        <m:nor/>
                                      </m:rPr>
                                      <a:rPr lang="el-GR" dirty="0" smtClean="0">
                                        <a:latin typeface="Cambria Math" panose="02040503050406030204" pitchFamily="18" charset="0"/>
                                        <a:ea typeface="Cambria Math" panose="02040503050406030204" pitchFamily="18" charset="0"/>
                                        <a:cs typeface="Calibri" panose="020F0502020204030204" pitchFamily="34" charset="0"/>
                                      </a:rPr>
                                      <m:t>τ</m:t>
                                    </m:r>
                                  </m:sub>
                                </m:sSub>
                              </m:oMath>
                            </m:oMathPara>
                          </a14:m>
                          <a:endParaRPr lang="en-AU" dirty="0"/>
                        </a:p>
                      </a:txBody>
                      <a:tcPr/>
                    </a:tc>
                    <a:tc>
                      <a:txBody>
                        <a:bodyPr/>
                        <a:lstStyle/>
                        <a:p>
                          <a:pPr algn="ctr"/>
                          <a:r>
                            <a:rPr lang="en-US" dirty="0"/>
                            <a:t>-1</a:t>
                          </a:r>
                          <a:endParaRPr lang="en-AU" dirty="0"/>
                        </a:p>
                      </a:txBody>
                      <a:tcPr/>
                    </a:tc>
                    <a:extLst>
                      <a:ext uri="{0D108BD9-81ED-4DB2-BD59-A6C34878D82A}">
                        <a16:rowId xmlns:a16="http://schemas.microsoft.com/office/drawing/2014/main" val="801210607"/>
                      </a:ext>
                    </a:extLst>
                  </a:tr>
                </a:tbl>
              </a:graphicData>
            </a:graphic>
          </p:graphicFrame>
        </mc:Choice>
        <mc:Fallback xmlns="">
          <p:graphicFrame>
            <p:nvGraphicFramePr>
              <p:cNvPr id="4" name="Table 4">
                <a:extLst>
                  <a:ext uri="{FF2B5EF4-FFF2-40B4-BE49-F238E27FC236}">
                    <a16:creationId xmlns:a16="http://schemas.microsoft.com/office/drawing/2014/main" id="{0E739970-E451-45B3-A097-0137FF322C57}"/>
                  </a:ext>
                </a:extLst>
              </p:cNvPr>
              <p:cNvGraphicFramePr>
                <a:graphicFrameLocks noGrp="1"/>
              </p:cNvGraphicFramePr>
              <p:nvPr>
                <p:extLst>
                  <p:ext uri="{D42A27DB-BD31-4B8C-83A1-F6EECF244321}">
                    <p14:modId xmlns:p14="http://schemas.microsoft.com/office/powerpoint/2010/main" val="739600114"/>
                  </p:ext>
                </p:extLst>
              </p:nvPr>
            </p:nvGraphicFramePr>
            <p:xfrm>
              <a:off x="1984232" y="1945296"/>
              <a:ext cx="8128002" cy="2152142"/>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4099709898"/>
                        </a:ext>
                      </a:extLst>
                    </a:gridCol>
                    <a:gridCol w="1354667">
                      <a:extLst>
                        <a:ext uri="{9D8B030D-6E8A-4147-A177-3AD203B41FA5}">
                          <a16:colId xmlns:a16="http://schemas.microsoft.com/office/drawing/2014/main" val="2476258402"/>
                        </a:ext>
                      </a:extLst>
                    </a:gridCol>
                    <a:gridCol w="1354667">
                      <a:extLst>
                        <a:ext uri="{9D8B030D-6E8A-4147-A177-3AD203B41FA5}">
                          <a16:colId xmlns:a16="http://schemas.microsoft.com/office/drawing/2014/main" val="2183719010"/>
                        </a:ext>
                      </a:extLst>
                    </a:gridCol>
                    <a:gridCol w="1354667">
                      <a:extLst>
                        <a:ext uri="{9D8B030D-6E8A-4147-A177-3AD203B41FA5}">
                          <a16:colId xmlns:a16="http://schemas.microsoft.com/office/drawing/2014/main" val="219183804"/>
                        </a:ext>
                      </a:extLst>
                    </a:gridCol>
                    <a:gridCol w="1354667">
                      <a:extLst>
                        <a:ext uri="{9D8B030D-6E8A-4147-A177-3AD203B41FA5}">
                          <a16:colId xmlns:a16="http://schemas.microsoft.com/office/drawing/2014/main" val="1831913057"/>
                        </a:ext>
                      </a:extLst>
                    </a:gridCol>
                    <a:gridCol w="1354667">
                      <a:extLst>
                        <a:ext uri="{9D8B030D-6E8A-4147-A177-3AD203B41FA5}">
                          <a16:colId xmlns:a16="http://schemas.microsoft.com/office/drawing/2014/main" val="883317821"/>
                        </a:ext>
                      </a:extLst>
                    </a:gridCol>
                  </a:tblGrid>
                  <a:tr h="640080">
                    <a:tc>
                      <a:txBody>
                        <a:bodyPr/>
                        <a:lstStyle/>
                        <a:p>
                          <a:r>
                            <a:rPr lang="en-US" dirty="0"/>
                            <a:t>Particle</a:t>
                          </a:r>
                          <a:endParaRPr lang="en-AU" dirty="0"/>
                        </a:p>
                      </a:txBody>
                      <a:tcPr/>
                    </a:tc>
                    <a:tc>
                      <a:txBody>
                        <a:bodyPr/>
                        <a:lstStyle/>
                        <a:p>
                          <a:r>
                            <a:rPr lang="en-US" dirty="0"/>
                            <a:t>Electron number (L</a:t>
                          </a:r>
                          <a:r>
                            <a:rPr lang="en-US" baseline="-25000" dirty="0"/>
                            <a:t>e</a:t>
                          </a:r>
                          <a:r>
                            <a:rPr lang="en-US" baseline="0" dirty="0"/>
                            <a:t>)</a:t>
                          </a:r>
                          <a:endParaRPr lang="en-AU" baseline="0" dirty="0"/>
                        </a:p>
                      </a:txBody>
                      <a:tcPr/>
                    </a:tc>
                    <a:tc>
                      <a:txBody>
                        <a:bodyPr/>
                        <a:lstStyle/>
                        <a:p>
                          <a:r>
                            <a:rPr lang="en-US" dirty="0"/>
                            <a:t>Particle</a:t>
                          </a:r>
                          <a:endParaRPr lang="en-AU" dirty="0"/>
                        </a:p>
                      </a:txBody>
                      <a:tcPr/>
                    </a:tc>
                    <a:tc>
                      <a:txBody>
                        <a:bodyPr/>
                        <a:lstStyle/>
                        <a:p>
                          <a:r>
                            <a:rPr lang="en-US" dirty="0"/>
                            <a:t>Muon number (L</a:t>
                          </a:r>
                          <a:r>
                            <a:rPr lang="el-GR" baseline="-25000" dirty="0">
                              <a:latin typeface="Calibri" panose="020F0502020204030204" pitchFamily="34" charset="0"/>
                              <a:cs typeface="Calibri" panose="020F0502020204030204" pitchFamily="34" charset="0"/>
                            </a:rPr>
                            <a:t>μ</a:t>
                          </a:r>
                          <a:r>
                            <a:rPr lang="en-US" baseline="0" dirty="0">
                              <a:latin typeface="Calibri" panose="020F0502020204030204" pitchFamily="34" charset="0"/>
                              <a:cs typeface="Calibri" panose="020F0502020204030204" pitchFamily="34" charset="0"/>
                            </a:rPr>
                            <a:t>)</a:t>
                          </a:r>
                          <a:endParaRPr lang="en-AU" baseline="0" dirty="0"/>
                        </a:p>
                      </a:txBody>
                      <a:tcPr/>
                    </a:tc>
                    <a:tc>
                      <a:txBody>
                        <a:bodyPr/>
                        <a:lstStyle/>
                        <a:p>
                          <a:r>
                            <a:rPr lang="en-US" dirty="0"/>
                            <a:t>Particle</a:t>
                          </a:r>
                          <a:endParaRPr lang="en-AU" dirty="0"/>
                        </a:p>
                      </a:txBody>
                      <a:tcPr/>
                    </a:tc>
                    <a:tc>
                      <a:txBody>
                        <a:bodyPr/>
                        <a:lstStyle/>
                        <a:p>
                          <a:r>
                            <a:rPr lang="en-US" dirty="0"/>
                            <a:t>Tauon number (L</a:t>
                          </a:r>
                          <a:r>
                            <a:rPr lang="el-GR" baseline="-25000" dirty="0">
                              <a:latin typeface="Calibri" panose="020F0502020204030204" pitchFamily="34" charset="0"/>
                              <a:cs typeface="Calibri" panose="020F0502020204030204" pitchFamily="34" charset="0"/>
                            </a:rPr>
                            <a:t>τ</a:t>
                          </a:r>
                          <a:r>
                            <a:rPr lang="en-US" baseline="0" dirty="0">
                              <a:latin typeface="Calibri" panose="020F0502020204030204" pitchFamily="34" charset="0"/>
                              <a:cs typeface="Calibri" panose="020F0502020204030204" pitchFamily="34" charset="0"/>
                            </a:rPr>
                            <a:t>)</a:t>
                          </a:r>
                          <a:endParaRPr lang="en-AU" baseline="0" dirty="0"/>
                        </a:p>
                      </a:txBody>
                      <a:tcPr/>
                    </a:tc>
                    <a:extLst>
                      <a:ext uri="{0D108BD9-81ED-4DB2-BD59-A6C34878D82A}">
                        <a16:rowId xmlns:a16="http://schemas.microsoft.com/office/drawing/2014/main" val="89687304"/>
                      </a:ext>
                    </a:extLst>
                  </a:tr>
                  <a:tr h="370840">
                    <a:tc>
                      <a:txBody>
                        <a:bodyPr/>
                        <a:lstStyle/>
                        <a:p>
                          <a:endParaRPr lang="en-US"/>
                        </a:p>
                      </a:txBody>
                      <a:tcPr>
                        <a:blipFill>
                          <a:blip r:embed="rId3"/>
                          <a:stretch>
                            <a:fillRect l="-450" t="-180328" r="-502703" b="-327869"/>
                          </a:stretch>
                        </a:blipFill>
                      </a:tcPr>
                    </a:tc>
                    <a:tc>
                      <a:txBody>
                        <a:bodyPr/>
                        <a:lstStyle/>
                        <a:p>
                          <a:pPr algn="ctr"/>
                          <a:r>
                            <a:rPr lang="en-US" dirty="0"/>
                            <a:t>1</a:t>
                          </a:r>
                          <a:endParaRPr lang="en-AU" dirty="0"/>
                        </a:p>
                      </a:txBody>
                      <a:tcPr/>
                    </a:tc>
                    <a:tc>
                      <a:txBody>
                        <a:bodyPr/>
                        <a:lstStyle/>
                        <a:p>
                          <a:endParaRPr lang="en-US"/>
                        </a:p>
                      </a:txBody>
                      <a:tcPr>
                        <a:blipFill>
                          <a:blip r:embed="rId3"/>
                          <a:stretch>
                            <a:fillRect l="-200901" t="-180328" r="-302252" b="-327869"/>
                          </a:stretch>
                        </a:blipFill>
                      </a:tcPr>
                    </a:tc>
                    <a:tc>
                      <a:txBody>
                        <a:bodyPr/>
                        <a:lstStyle/>
                        <a:p>
                          <a:pPr algn="ctr"/>
                          <a:r>
                            <a:rPr lang="en-US" dirty="0"/>
                            <a:t>1</a:t>
                          </a:r>
                          <a:endParaRPr lang="en-AU" dirty="0"/>
                        </a:p>
                      </a:txBody>
                      <a:tcPr/>
                    </a:tc>
                    <a:tc>
                      <a:txBody>
                        <a:bodyPr/>
                        <a:lstStyle/>
                        <a:p>
                          <a:endParaRPr lang="en-US"/>
                        </a:p>
                      </a:txBody>
                      <a:tcPr>
                        <a:blipFill>
                          <a:blip r:embed="rId3"/>
                          <a:stretch>
                            <a:fillRect l="-399103" t="-180328" r="-101345" b="-327869"/>
                          </a:stretch>
                        </a:blipFill>
                      </a:tcPr>
                    </a:tc>
                    <a:tc>
                      <a:txBody>
                        <a:bodyPr/>
                        <a:lstStyle/>
                        <a:p>
                          <a:pPr algn="ctr"/>
                          <a:r>
                            <a:rPr lang="en-US" dirty="0"/>
                            <a:t>1</a:t>
                          </a:r>
                          <a:endParaRPr lang="en-AU" dirty="0"/>
                        </a:p>
                      </a:txBody>
                      <a:tcPr/>
                    </a:tc>
                    <a:extLst>
                      <a:ext uri="{0D108BD9-81ED-4DB2-BD59-A6C34878D82A}">
                        <a16:rowId xmlns:a16="http://schemas.microsoft.com/office/drawing/2014/main" val="3544480842"/>
                      </a:ext>
                    </a:extLst>
                  </a:tr>
                  <a:tr h="385191">
                    <a:tc>
                      <a:txBody>
                        <a:bodyPr/>
                        <a:lstStyle/>
                        <a:p>
                          <a:endParaRPr lang="en-US"/>
                        </a:p>
                      </a:txBody>
                      <a:tcPr>
                        <a:blipFill>
                          <a:blip r:embed="rId3"/>
                          <a:stretch>
                            <a:fillRect l="-450" t="-267188" r="-502703" b="-212500"/>
                          </a:stretch>
                        </a:blipFill>
                      </a:tcPr>
                    </a:tc>
                    <a:tc>
                      <a:txBody>
                        <a:bodyPr/>
                        <a:lstStyle/>
                        <a:p>
                          <a:pPr algn="ctr"/>
                          <a:r>
                            <a:rPr lang="en-US" dirty="0"/>
                            <a:t>1</a:t>
                          </a:r>
                          <a:endParaRPr lang="en-AU" dirty="0"/>
                        </a:p>
                      </a:txBody>
                      <a:tcPr/>
                    </a:tc>
                    <a:tc>
                      <a:txBody>
                        <a:bodyPr/>
                        <a:lstStyle/>
                        <a:p>
                          <a:endParaRPr lang="en-US"/>
                        </a:p>
                      </a:txBody>
                      <a:tcPr>
                        <a:blipFill>
                          <a:blip r:embed="rId3"/>
                          <a:stretch>
                            <a:fillRect l="-200901" t="-267188" r="-302252" b="-212500"/>
                          </a:stretch>
                        </a:blipFill>
                      </a:tcPr>
                    </a:tc>
                    <a:tc>
                      <a:txBody>
                        <a:bodyPr/>
                        <a:lstStyle/>
                        <a:p>
                          <a:pPr algn="ctr"/>
                          <a:r>
                            <a:rPr lang="en-US" dirty="0"/>
                            <a:t>1</a:t>
                          </a:r>
                          <a:endParaRPr lang="en-AU" dirty="0"/>
                        </a:p>
                      </a:txBody>
                      <a:tcPr/>
                    </a:tc>
                    <a:tc>
                      <a:txBody>
                        <a:bodyPr/>
                        <a:lstStyle/>
                        <a:p>
                          <a:endParaRPr lang="en-US"/>
                        </a:p>
                      </a:txBody>
                      <a:tcPr>
                        <a:blipFill>
                          <a:blip r:embed="rId3"/>
                          <a:stretch>
                            <a:fillRect l="-399103" t="-267188" r="-101345" b="-212500"/>
                          </a:stretch>
                        </a:blipFill>
                      </a:tcPr>
                    </a:tc>
                    <a:tc>
                      <a:txBody>
                        <a:bodyPr/>
                        <a:lstStyle/>
                        <a:p>
                          <a:pPr algn="ctr"/>
                          <a:r>
                            <a:rPr lang="en-US" dirty="0"/>
                            <a:t>1</a:t>
                          </a:r>
                          <a:endParaRPr lang="en-AU" dirty="0"/>
                        </a:p>
                      </a:txBody>
                      <a:tcPr/>
                    </a:tc>
                    <a:extLst>
                      <a:ext uri="{0D108BD9-81ED-4DB2-BD59-A6C34878D82A}">
                        <a16:rowId xmlns:a16="http://schemas.microsoft.com/office/drawing/2014/main" val="808142784"/>
                      </a:ext>
                    </a:extLst>
                  </a:tr>
                  <a:tr h="370840">
                    <a:tc>
                      <a:txBody>
                        <a:bodyPr/>
                        <a:lstStyle/>
                        <a:p>
                          <a:endParaRPr lang="en-US"/>
                        </a:p>
                      </a:txBody>
                      <a:tcPr>
                        <a:blipFill>
                          <a:blip r:embed="rId3"/>
                          <a:stretch>
                            <a:fillRect l="-450" t="-385246" r="-502703" b="-122951"/>
                          </a:stretch>
                        </a:blipFill>
                      </a:tcPr>
                    </a:tc>
                    <a:tc>
                      <a:txBody>
                        <a:bodyPr/>
                        <a:lstStyle/>
                        <a:p>
                          <a:pPr algn="ctr"/>
                          <a:r>
                            <a:rPr lang="en-US" dirty="0"/>
                            <a:t>-1</a:t>
                          </a:r>
                          <a:endParaRPr lang="en-AU" dirty="0"/>
                        </a:p>
                      </a:txBody>
                      <a:tcPr/>
                    </a:tc>
                    <a:tc>
                      <a:txBody>
                        <a:bodyPr/>
                        <a:lstStyle/>
                        <a:p>
                          <a:endParaRPr lang="en-US"/>
                        </a:p>
                      </a:txBody>
                      <a:tcPr>
                        <a:blipFill>
                          <a:blip r:embed="rId3"/>
                          <a:stretch>
                            <a:fillRect l="-200901" t="-385246" r="-302252" b="-122951"/>
                          </a:stretch>
                        </a:blipFill>
                      </a:tcPr>
                    </a:tc>
                    <a:tc>
                      <a:txBody>
                        <a:bodyPr/>
                        <a:lstStyle/>
                        <a:p>
                          <a:pPr algn="ctr"/>
                          <a:r>
                            <a:rPr lang="en-US" dirty="0"/>
                            <a:t>-1</a:t>
                          </a:r>
                          <a:endParaRPr lang="en-AU" dirty="0"/>
                        </a:p>
                      </a:txBody>
                      <a:tcPr/>
                    </a:tc>
                    <a:tc>
                      <a:txBody>
                        <a:bodyPr/>
                        <a:lstStyle/>
                        <a:p>
                          <a:endParaRPr lang="en-US"/>
                        </a:p>
                      </a:txBody>
                      <a:tcPr>
                        <a:blipFill>
                          <a:blip r:embed="rId3"/>
                          <a:stretch>
                            <a:fillRect l="-399103" t="-385246" r="-101345" b="-122951"/>
                          </a:stretch>
                        </a:blipFill>
                      </a:tcPr>
                    </a:tc>
                    <a:tc>
                      <a:txBody>
                        <a:bodyPr/>
                        <a:lstStyle/>
                        <a:p>
                          <a:pPr algn="ctr"/>
                          <a:r>
                            <a:rPr lang="en-US" dirty="0"/>
                            <a:t>-1</a:t>
                          </a:r>
                          <a:endParaRPr lang="en-AU" dirty="0"/>
                        </a:p>
                      </a:txBody>
                      <a:tcPr/>
                    </a:tc>
                    <a:extLst>
                      <a:ext uri="{0D108BD9-81ED-4DB2-BD59-A6C34878D82A}">
                        <a16:rowId xmlns:a16="http://schemas.microsoft.com/office/drawing/2014/main" val="274330717"/>
                      </a:ext>
                    </a:extLst>
                  </a:tr>
                  <a:tr h="385191">
                    <a:tc>
                      <a:txBody>
                        <a:bodyPr/>
                        <a:lstStyle/>
                        <a:p>
                          <a:endParaRPr lang="en-US"/>
                        </a:p>
                      </a:txBody>
                      <a:tcPr>
                        <a:blipFill>
                          <a:blip r:embed="rId3"/>
                          <a:stretch>
                            <a:fillRect l="-450" t="-469841" r="-502703" b="-19048"/>
                          </a:stretch>
                        </a:blipFill>
                      </a:tcPr>
                    </a:tc>
                    <a:tc>
                      <a:txBody>
                        <a:bodyPr/>
                        <a:lstStyle/>
                        <a:p>
                          <a:pPr algn="ctr"/>
                          <a:r>
                            <a:rPr lang="en-US" dirty="0"/>
                            <a:t>-1</a:t>
                          </a:r>
                          <a:endParaRPr lang="en-AU" dirty="0"/>
                        </a:p>
                      </a:txBody>
                      <a:tcPr/>
                    </a:tc>
                    <a:tc>
                      <a:txBody>
                        <a:bodyPr/>
                        <a:lstStyle/>
                        <a:p>
                          <a:endParaRPr lang="en-US"/>
                        </a:p>
                      </a:txBody>
                      <a:tcPr>
                        <a:blipFill>
                          <a:blip r:embed="rId3"/>
                          <a:stretch>
                            <a:fillRect l="-200901" t="-469841" r="-302252" b="-19048"/>
                          </a:stretch>
                        </a:blipFill>
                      </a:tcPr>
                    </a:tc>
                    <a:tc>
                      <a:txBody>
                        <a:bodyPr/>
                        <a:lstStyle/>
                        <a:p>
                          <a:pPr algn="ctr"/>
                          <a:r>
                            <a:rPr lang="en-US" dirty="0"/>
                            <a:t>-1</a:t>
                          </a:r>
                          <a:endParaRPr lang="en-AU" dirty="0"/>
                        </a:p>
                      </a:txBody>
                      <a:tcPr/>
                    </a:tc>
                    <a:tc>
                      <a:txBody>
                        <a:bodyPr/>
                        <a:lstStyle/>
                        <a:p>
                          <a:endParaRPr lang="en-US"/>
                        </a:p>
                      </a:txBody>
                      <a:tcPr>
                        <a:blipFill>
                          <a:blip r:embed="rId3"/>
                          <a:stretch>
                            <a:fillRect l="-399103" t="-469841" r="-101345" b="-19048"/>
                          </a:stretch>
                        </a:blipFill>
                      </a:tcPr>
                    </a:tc>
                    <a:tc>
                      <a:txBody>
                        <a:bodyPr/>
                        <a:lstStyle/>
                        <a:p>
                          <a:pPr algn="ctr"/>
                          <a:r>
                            <a:rPr lang="en-US" dirty="0"/>
                            <a:t>-1</a:t>
                          </a:r>
                          <a:endParaRPr lang="en-AU" dirty="0"/>
                        </a:p>
                      </a:txBody>
                      <a:tcPr/>
                    </a:tc>
                    <a:extLst>
                      <a:ext uri="{0D108BD9-81ED-4DB2-BD59-A6C34878D82A}">
                        <a16:rowId xmlns:a16="http://schemas.microsoft.com/office/drawing/2014/main" val="801210607"/>
                      </a:ext>
                    </a:extLst>
                  </a:tr>
                </a:tbl>
              </a:graphicData>
            </a:graphic>
          </p:graphicFrame>
        </mc:Fallback>
      </mc:AlternateContent>
    </p:spTree>
    <p:extLst>
      <p:ext uri="{BB962C8B-B14F-4D97-AF65-F5344CB8AC3E}">
        <p14:creationId xmlns:p14="http://schemas.microsoft.com/office/powerpoint/2010/main" val="22355047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1D88-4545-4012-B4A2-9D26C8B9D323}"/>
              </a:ext>
            </a:extLst>
          </p:cNvPr>
          <p:cNvSpPr>
            <a:spLocks noGrp="1"/>
          </p:cNvSpPr>
          <p:nvPr>
            <p:ph type="title"/>
          </p:nvPr>
        </p:nvSpPr>
        <p:spPr/>
        <p:txBody>
          <a:bodyPr/>
          <a:lstStyle/>
          <a:p>
            <a:r>
              <a:rPr lang="en-US" dirty="0"/>
              <a:t>Example</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DE4A1E-9086-4746-BD37-E0204A345C08}"/>
                  </a:ext>
                </a:extLst>
              </p:cNvPr>
              <p:cNvSpPr>
                <a:spLocks noGrp="1"/>
              </p:cNvSpPr>
              <p:nvPr>
                <p:ph idx="1"/>
              </p:nvPr>
            </p:nvSpPr>
            <p:spPr/>
            <p:txBody>
              <a:bodyPr/>
              <a:lstStyle/>
              <a:p>
                <a:r>
                  <a:rPr lang="en-US" dirty="0"/>
                  <a:t>Determine if lepton number would be conserved by a muon decaying into an electron, a muon neutrino and an electron antineutrino. Show full working.</a:t>
                </a:r>
              </a:p>
              <a:p>
                <a:pPr marL="0" indent="0">
                  <a:buNone/>
                </a:pPr>
                <a14:m>
                  <m:oMathPara xmlns:m="http://schemas.openxmlformats.org/officeDocument/2006/math">
                    <m:oMathParaPr>
                      <m:jc m:val="centerGroup"/>
                    </m:oMathParaPr>
                    <m:oMath xmlns:m="http://schemas.openxmlformats.org/officeDocument/2006/math">
                      <m:r>
                        <a:rPr lang="en-AU" i="1" smtClean="0">
                          <a:latin typeface="Cambria Math" panose="02040503050406030204" pitchFamily="18" charset="0"/>
                          <a:ea typeface="Cambria Math" panose="02040503050406030204" pitchFamily="18" charset="0"/>
                        </a:rPr>
                        <m:t>𝜇</m:t>
                      </m:r>
                      <m:r>
                        <a:rPr lang="en-AU"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𝑒</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𝜈</m:t>
                          </m:r>
                        </m:e>
                        <m:sub>
                          <m:r>
                            <a:rPr lang="en-AU" i="1">
                              <a:latin typeface="Cambria Math" panose="02040503050406030204" pitchFamily="18" charset="0"/>
                              <a:ea typeface="Cambria Math" panose="02040503050406030204" pitchFamily="18" charset="0"/>
                            </a:rPr>
                            <m:t>𝜇</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𝜈</m:t>
                              </m:r>
                            </m:e>
                          </m:acc>
                        </m:e>
                        <m:sub>
                          <m:r>
                            <a:rPr lang="en-US" b="0" i="1" smtClean="0">
                              <a:latin typeface="Cambria Math" panose="02040503050406030204" pitchFamily="18" charset="0"/>
                              <a:ea typeface="Cambria Math" panose="02040503050406030204" pitchFamily="18" charset="0"/>
                            </a:rPr>
                            <m:t>𝑒</m:t>
                          </m:r>
                        </m:sub>
                      </m:sSub>
                    </m:oMath>
                  </m:oMathPara>
                </a14:m>
                <a:endParaRPr lang="en-AU" dirty="0"/>
              </a:p>
              <a:p>
                <a:pPr marL="0" indent="0">
                  <a:buNone/>
                </a:pP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𝑒</m:t>
                          </m:r>
                        </m:sub>
                      </m:sSub>
                      <m:r>
                        <a:rPr lang="en-US" b="0" i="1" smtClean="0">
                          <a:latin typeface="Cambria Math" panose="02040503050406030204" pitchFamily="18" charset="0"/>
                        </a:rPr>
                        <m:t>=0=1+0−1</m:t>
                      </m:r>
                    </m:oMath>
                  </m:oMathPara>
                </a14:m>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AU" i="1">
                              <a:latin typeface="Cambria Math" panose="02040503050406030204" pitchFamily="18" charset="0"/>
                              <a:ea typeface="Cambria Math" panose="02040503050406030204" pitchFamily="18" charset="0"/>
                            </a:rPr>
                            <m:t>𝜇</m:t>
                          </m:r>
                        </m:sub>
                      </m:sSub>
                      <m:r>
                        <a:rPr lang="en-US" b="0" i="1" smtClean="0">
                          <a:latin typeface="Cambria Math" panose="02040503050406030204" pitchFamily="18" charset="0"/>
                        </a:rPr>
                        <m:t>=1=0+1+0</m:t>
                      </m:r>
                    </m:oMath>
                  </m:oMathPara>
                </a14:m>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𝜏</m:t>
                          </m:r>
                        </m:sub>
                      </m:sSub>
                      <m:r>
                        <a:rPr lang="en-US" b="0" i="1" smtClean="0">
                          <a:latin typeface="Cambria Math" panose="02040503050406030204" pitchFamily="18" charset="0"/>
                        </a:rPr>
                        <m:t>=0=0+0+0</m:t>
                      </m:r>
                    </m:oMath>
                  </m:oMathPara>
                </a14:m>
                <a:endParaRPr lang="en-AU"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𝑦𝑒𝑠</m:t>
                      </m:r>
                    </m:oMath>
                  </m:oMathPara>
                </a14:m>
                <a:endParaRPr lang="en-AU" dirty="0"/>
              </a:p>
            </p:txBody>
          </p:sp>
        </mc:Choice>
        <mc:Fallback xmlns="">
          <p:sp>
            <p:nvSpPr>
              <p:cNvPr id="3" name="Content Placeholder 2">
                <a:extLst>
                  <a:ext uri="{FF2B5EF4-FFF2-40B4-BE49-F238E27FC236}">
                    <a16:creationId xmlns:a16="http://schemas.microsoft.com/office/drawing/2014/main" id="{11DE4A1E-9086-4746-BD37-E0204A345C08}"/>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98735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1D88-4545-4012-B4A2-9D26C8B9D323}"/>
              </a:ext>
            </a:extLst>
          </p:cNvPr>
          <p:cNvSpPr>
            <a:spLocks noGrp="1"/>
          </p:cNvSpPr>
          <p:nvPr>
            <p:ph type="title"/>
          </p:nvPr>
        </p:nvSpPr>
        <p:spPr/>
        <p:txBody>
          <a:bodyPr/>
          <a:lstStyle/>
          <a:p>
            <a:r>
              <a:rPr lang="en-US" dirty="0"/>
              <a:t>Example</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DE4A1E-9086-4746-BD37-E0204A345C08}"/>
                  </a:ext>
                </a:extLst>
              </p:cNvPr>
              <p:cNvSpPr>
                <a:spLocks noGrp="1"/>
              </p:cNvSpPr>
              <p:nvPr>
                <p:ph idx="1"/>
              </p:nvPr>
            </p:nvSpPr>
            <p:spPr/>
            <p:txBody>
              <a:bodyPr/>
              <a:lstStyle/>
              <a:p>
                <a:r>
                  <a:rPr lang="en-US" dirty="0"/>
                  <a:t>Determine if lepton number would be conserved by a tauon decaying into a muon, a muon neutrino and a tau neutrino. Show full working.</a:t>
                </a:r>
              </a:p>
              <a:p>
                <a:pPr marL="0" indent="0">
                  <a:buNone/>
                </a:pPr>
                <a14:m>
                  <m:oMathPara xmlns:m="http://schemas.openxmlformats.org/officeDocument/2006/math">
                    <m:oMathParaPr>
                      <m:jc m:val="centerGroup"/>
                    </m:oMathParaPr>
                    <m:oMath xmlns:m="http://schemas.openxmlformats.org/officeDocument/2006/math">
                      <m:sSup>
                        <m:sSupPr>
                          <m:ctrlPr>
                            <a:rPr lang="en-AU" i="1" smtClean="0">
                              <a:latin typeface="Cambria Math" panose="02040503050406030204" pitchFamily="18" charset="0"/>
                              <a:ea typeface="Cambria Math" panose="02040503050406030204" pitchFamily="18" charset="0"/>
                            </a:rPr>
                          </m:ctrlPr>
                        </m:sSupPr>
                        <m:e>
                          <m:r>
                            <a:rPr lang="en-AU" i="1" smtClean="0">
                              <a:latin typeface="Cambria Math" panose="02040503050406030204" pitchFamily="18" charset="0"/>
                              <a:ea typeface="Cambria Math" panose="02040503050406030204" pitchFamily="18" charset="0"/>
                            </a:rPr>
                            <m:t>𝜏</m:t>
                          </m:r>
                        </m:e>
                        <m:sup>
                          <m:r>
                            <a:rPr lang="en-US" b="0" i="1" smtClean="0">
                              <a:latin typeface="Cambria Math" panose="02040503050406030204" pitchFamily="18" charset="0"/>
                              <a:ea typeface="Cambria Math" panose="02040503050406030204" pitchFamily="18" charset="0"/>
                            </a:rPr>
                            <m:t>−</m:t>
                          </m:r>
                        </m:sup>
                      </m:sSup>
                      <m:r>
                        <a:rPr lang="en-AU" i="1" smtClean="0">
                          <a:latin typeface="Cambria Math" panose="02040503050406030204" pitchFamily="18" charset="0"/>
                          <a:ea typeface="Cambria Math" panose="02040503050406030204" pitchFamily="18" charset="0"/>
                        </a:rPr>
                        <m:t>→</m:t>
                      </m:r>
                      <m:sSup>
                        <m:sSupPr>
                          <m:ctrlPr>
                            <a:rPr lang="en-AU" i="1" smtClean="0">
                              <a:latin typeface="Cambria Math" panose="02040503050406030204" pitchFamily="18" charset="0"/>
                              <a:ea typeface="Cambria Math" panose="02040503050406030204" pitchFamily="18" charset="0"/>
                            </a:rPr>
                          </m:ctrlPr>
                        </m:sSupPr>
                        <m:e>
                          <m:r>
                            <a:rPr lang="en-AU" i="1">
                              <a:latin typeface="Cambria Math" panose="02040503050406030204" pitchFamily="18" charset="0"/>
                              <a:ea typeface="Cambria Math" panose="02040503050406030204" pitchFamily="18" charset="0"/>
                            </a:rPr>
                            <m:t>𝜇</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𝜈</m:t>
                          </m:r>
                        </m:e>
                        <m:sub>
                          <m:r>
                            <a:rPr lang="en-AU" i="1">
                              <a:latin typeface="Cambria Math" panose="02040503050406030204" pitchFamily="18" charset="0"/>
                              <a:ea typeface="Cambria Math" panose="02040503050406030204" pitchFamily="18" charset="0"/>
                            </a:rPr>
                            <m:t>𝜇</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AU" i="1">
                              <a:latin typeface="Cambria Math" panose="02040503050406030204" pitchFamily="18" charset="0"/>
                              <a:ea typeface="Cambria Math" panose="02040503050406030204" pitchFamily="18" charset="0"/>
                            </a:rPr>
                            <m:t>𝜏</m:t>
                          </m:r>
                        </m:sub>
                      </m:sSub>
                    </m:oMath>
                  </m:oMathPara>
                </a14:m>
                <a:endParaRPr lang="en-AU" dirty="0"/>
              </a:p>
              <a:p>
                <a:pPr marL="0" indent="0">
                  <a:buNone/>
                </a:pP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𝑒</m:t>
                          </m:r>
                        </m:sub>
                      </m:sSub>
                      <m:r>
                        <a:rPr lang="en-US" b="0" i="1" smtClean="0">
                          <a:latin typeface="Cambria Math" panose="02040503050406030204" pitchFamily="18" charset="0"/>
                        </a:rPr>
                        <m:t>=0=0+0+0</m:t>
                      </m:r>
                    </m:oMath>
                  </m:oMathPara>
                </a14:m>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AU" i="1">
                              <a:latin typeface="Cambria Math" panose="02040503050406030204" pitchFamily="18" charset="0"/>
                              <a:ea typeface="Cambria Math" panose="02040503050406030204" pitchFamily="18" charset="0"/>
                            </a:rPr>
                            <m:t>𝜇</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0=1+1+0</m:t>
                      </m:r>
                    </m:oMath>
                  </m:oMathPara>
                </a14:m>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𝜏</m:t>
                          </m:r>
                        </m:sub>
                      </m:sSub>
                      <m:r>
                        <a:rPr lang="en-US" b="0" i="1" smtClean="0">
                          <a:latin typeface="Cambria Math" panose="02040503050406030204" pitchFamily="18" charset="0"/>
                        </a:rPr>
                        <m:t>=1=0+0+1</m:t>
                      </m:r>
                    </m:oMath>
                  </m:oMathPara>
                </a14:m>
                <a:endParaRPr lang="en-AU"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𝑛𝑜</m:t>
                      </m:r>
                    </m:oMath>
                  </m:oMathPara>
                </a14:m>
                <a:endParaRPr lang="en-AU" dirty="0"/>
              </a:p>
            </p:txBody>
          </p:sp>
        </mc:Choice>
        <mc:Fallback xmlns="">
          <p:sp>
            <p:nvSpPr>
              <p:cNvPr id="3" name="Content Placeholder 2">
                <a:extLst>
                  <a:ext uri="{FF2B5EF4-FFF2-40B4-BE49-F238E27FC236}">
                    <a16:creationId xmlns:a16="http://schemas.microsoft.com/office/drawing/2014/main" id="{11DE4A1E-9086-4746-BD37-E0204A345C08}"/>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257129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3328-4FAC-4403-942E-F63E72E57619}"/>
              </a:ext>
            </a:extLst>
          </p:cNvPr>
          <p:cNvSpPr>
            <a:spLocks noGrp="1"/>
          </p:cNvSpPr>
          <p:nvPr>
            <p:ph type="title"/>
          </p:nvPr>
        </p:nvSpPr>
        <p:spPr/>
        <p:txBody>
          <a:bodyPr/>
          <a:lstStyle/>
          <a:p>
            <a:r>
              <a:rPr lang="en-US" dirty="0"/>
              <a:t>Astronomical units</a:t>
            </a:r>
            <a:endParaRPr lang="en-AU" dirty="0"/>
          </a:p>
        </p:txBody>
      </p:sp>
      <p:sp>
        <p:nvSpPr>
          <p:cNvPr id="3" name="Content Placeholder 2">
            <a:extLst>
              <a:ext uri="{FF2B5EF4-FFF2-40B4-BE49-F238E27FC236}">
                <a16:creationId xmlns:a16="http://schemas.microsoft.com/office/drawing/2014/main" id="{A77CF82D-8AF8-499E-ADC0-84F872B93342}"/>
              </a:ext>
            </a:extLst>
          </p:cNvPr>
          <p:cNvSpPr>
            <a:spLocks noGrp="1"/>
          </p:cNvSpPr>
          <p:nvPr>
            <p:ph idx="1"/>
          </p:nvPr>
        </p:nvSpPr>
        <p:spPr/>
        <p:txBody>
          <a:bodyPr/>
          <a:lstStyle/>
          <a:p>
            <a:r>
              <a:rPr lang="en-US" dirty="0"/>
              <a:t>1 AU = Roughly the distance from the Earth to the Sun</a:t>
            </a:r>
          </a:p>
          <a:p>
            <a:r>
              <a:rPr lang="en-AU" dirty="0"/>
              <a:t>1 AU = 149597870700 m</a:t>
            </a:r>
          </a:p>
          <a:p>
            <a:endParaRPr lang="en-AU" dirty="0"/>
          </a:p>
          <a:p>
            <a:r>
              <a:rPr lang="en-AU" dirty="0"/>
              <a:t>According to datasheet 1 AU = 1.5 x 10</a:t>
            </a:r>
            <a:r>
              <a:rPr lang="en-AU" baseline="30000" dirty="0"/>
              <a:t>11</a:t>
            </a:r>
            <a:r>
              <a:rPr lang="en-AU" dirty="0"/>
              <a:t> m</a:t>
            </a:r>
          </a:p>
          <a:p>
            <a:r>
              <a:rPr lang="en-AU" dirty="0"/>
              <a:t>Normally only used within solar system</a:t>
            </a:r>
          </a:p>
        </p:txBody>
      </p:sp>
    </p:spTree>
    <p:extLst>
      <p:ext uri="{BB962C8B-B14F-4D97-AF65-F5344CB8AC3E}">
        <p14:creationId xmlns:p14="http://schemas.microsoft.com/office/powerpoint/2010/main" val="1439285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FEBB9-6DBD-4A3B-8CB1-F184E1161F01}"/>
              </a:ext>
            </a:extLst>
          </p:cNvPr>
          <p:cNvSpPr>
            <a:spLocks noGrp="1"/>
          </p:cNvSpPr>
          <p:nvPr>
            <p:ph type="title"/>
          </p:nvPr>
        </p:nvSpPr>
        <p:spPr/>
        <p:txBody>
          <a:bodyPr/>
          <a:lstStyle/>
          <a:p>
            <a:r>
              <a:rPr lang="en-US" dirty="0"/>
              <a:t>Example</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B9E237D-DFFC-43F9-A1BE-7688FE2F4B7C}"/>
                  </a:ext>
                </a:extLst>
              </p:cNvPr>
              <p:cNvSpPr>
                <a:spLocks noGrp="1"/>
              </p:cNvSpPr>
              <p:nvPr>
                <p:ph idx="1"/>
              </p:nvPr>
            </p:nvSpPr>
            <p:spPr/>
            <p:txBody>
              <a:bodyPr/>
              <a:lstStyle/>
              <a:p>
                <a:r>
                  <a:rPr lang="en-US" dirty="0"/>
                  <a:t>Considering conservation of charge, baryon number and lepton number determine if the reaction below is possible. A proton decays to form a neutron, positron and electron neutrino. Show full working.</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𝜈</m:t>
                          </m:r>
                        </m:e>
                        <m:sub>
                          <m:r>
                            <a:rPr lang="en-US" b="0" i="1" smtClean="0">
                              <a:latin typeface="Cambria Math" panose="02040503050406030204" pitchFamily="18" charset="0"/>
                              <a:ea typeface="Cambria Math" panose="02040503050406030204" pitchFamily="18" charset="0"/>
                            </a:rPr>
                            <m:t>𝑒</m:t>
                          </m:r>
                        </m:sub>
                      </m:sSub>
                    </m:oMath>
                  </m:oMathPara>
                </a14:m>
                <a:endParaRPr lang="en-US" b="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𝑐h𝑎𝑟𝑔𝑒</m:t>
                      </m:r>
                      <m:r>
                        <a:rPr lang="en-US" b="0" i="1" smtClean="0">
                          <a:latin typeface="Cambria Math" panose="02040503050406030204" pitchFamily="18" charset="0"/>
                          <a:ea typeface="Cambria Math" panose="02040503050406030204" pitchFamily="18" charset="0"/>
                        </a:rPr>
                        <m:t>=1=</m:t>
                      </m:r>
                      <m:r>
                        <a:rPr lang="en-US" b="0" i="0" smtClean="0">
                          <a:latin typeface="Cambria Math" panose="02040503050406030204" pitchFamily="18" charset="0"/>
                          <a:ea typeface="Cambria Math" panose="02040503050406030204" pitchFamily="18" charset="0"/>
                        </a:rPr>
                        <m:t>0+1+0</m:t>
                      </m:r>
                    </m:oMath>
                  </m:oMathPara>
                </a14:m>
                <a:endParaRPr lang="en-US" b="0" i="0"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ea typeface="Cambria Math" panose="02040503050406030204" pitchFamily="18" charset="0"/>
                        </a:rPr>
                        <m:t>baryon</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number</m:t>
                      </m:r>
                      <m:r>
                        <a:rPr lang="en-US" b="0" i="0" smtClean="0">
                          <a:latin typeface="Cambria Math" panose="02040503050406030204" pitchFamily="18" charset="0"/>
                          <a:ea typeface="Cambria Math" panose="02040503050406030204" pitchFamily="18" charset="0"/>
                        </a:rPr>
                        <m:t>=1=1+0+0</m:t>
                      </m:r>
                    </m:oMath>
                  </m:oMathPara>
                </a14:m>
                <a:endParaRPr lang="en-US" b="0" i="0"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𝑒</m:t>
                          </m:r>
                        </m:sub>
                      </m:sSub>
                      <m:r>
                        <a:rPr lang="en-US" b="0" i="1" smtClean="0">
                          <a:latin typeface="Cambria Math" panose="02040503050406030204" pitchFamily="18" charset="0"/>
                          <a:ea typeface="Cambria Math" panose="02040503050406030204" pitchFamily="18" charset="0"/>
                        </a:rPr>
                        <m:t>=0=0−1+1</m:t>
                      </m:r>
                    </m:oMath>
                  </m:oMathPara>
                </a14:m>
                <a:endParaRPr lang="en-US" b="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𝑠𝑜</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𝑦𝑒𝑠</m:t>
                      </m:r>
                    </m:oMath>
                  </m:oMathPara>
                </a14:m>
                <a:endParaRPr lang="en-US" b="0" dirty="0">
                  <a:ea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AB9E237D-DFFC-43F9-A1BE-7688FE2F4B7C}"/>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344535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FEBB9-6DBD-4A3B-8CB1-F184E1161F01}"/>
              </a:ext>
            </a:extLst>
          </p:cNvPr>
          <p:cNvSpPr>
            <a:spLocks noGrp="1"/>
          </p:cNvSpPr>
          <p:nvPr>
            <p:ph type="title"/>
          </p:nvPr>
        </p:nvSpPr>
        <p:spPr/>
        <p:txBody>
          <a:bodyPr/>
          <a:lstStyle/>
          <a:p>
            <a:r>
              <a:rPr lang="en-US" dirty="0"/>
              <a:t>Example</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B9E237D-DFFC-43F9-A1BE-7688FE2F4B7C}"/>
                  </a:ext>
                </a:extLst>
              </p:cNvPr>
              <p:cNvSpPr>
                <a:spLocks noGrp="1"/>
              </p:cNvSpPr>
              <p:nvPr>
                <p:ph idx="1"/>
              </p:nvPr>
            </p:nvSpPr>
            <p:spPr/>
            <p:txBody>
              <a:bodyPr>
                <a:normAutofit fontScale="92500" lnSpcReduction="20000"/>
              </a:bodyPr>
              <a:lstStyle/>
              <a:p>
                <a:r>
                  <a:rPr lang="en-US" dirty="0"/>
                  <a:t>Considering conservation of charge, baryon number and lepton number determine the missing fundamental particle from the reaction below. A tauon decays to form a tau neutrino, a down quark and an unknown. Show full working.</a:t>
                </a:r>
              </a:p>
              <a:p>
                <a:pPr marL="0" indent="0">
                  <a:lnSpc>
                    <a:spcPct val="12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𝜏</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𝜈</m:t>
                          </m:r>
                        </m:e>
                        <m:sub>
                          <m:r>
                            <a:rPr lang="en-US" b="0" i="1" smtClean="0">
                              <a:latin typeface="Cambria Math" panose="02040503050406030204" pitchFamily="18" charset="0"/>
                              <a:ea typeface="Cambria Math" panose="02040503050406030204" pitchFamily="18" charset="0"/>
                            </a:rPr>
                            <m:t>𝜏</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oMath>
                  </m:oMathPara>
                </a14:m>
                <a:endParaRPr lang="en-US" b="0" i="1" dirty="0">
                  <a:latin typeface="Cambria Math" panose="02040503050406030204" pitchFamily="18" charset="0"/>
                  <a:ea typeface="Cambria Math" panose="02040503050406030204" pitchFamily="18" charset="0"/>
                </a:endParaRPr>
              </a:p>
              <a:p>
                <a:pPr marL="0" indent="0">
                  <a:lnSpc>
                    <a:spcPct val="12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𝑐h𝑎𝑟𝑔𝑒</m:t>
                      </m:r>
                      <m:r>
                        <a:rPr lang="en-US" b="0" i="1" smtClean="0">
                          <a:latin typeface="Cambria Math" panose="02040503050406030204" pitchFamily="18" charset="0"/>
                          <a:ea typeface="Cambria Math" panose="02040503050406030204" pitchFamily="18" charset="0"/>
                        </a:rPr>
                        <m:t>=−1=</m:t>
                      </m:r>
                      <m:r>
                        <a:rPr lang="en-US" b="0" i="0" smtClean="0">
                          <a:latin typeface="Cambria Math" panose="02040503050406030204" pitchFamily="18" charset="0"/>
                          <a:ea typeface="Cambria Math" panose="02040503050406030204" pitchFamily="18" charset="0"/>
                        </a:rPr>
                        <m:t>0</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3</m:t>
                          </m:r>
                        </m:den>
                      </m:f>
                      <m:r>
                        <a:rPr lang="en-US" b="0" i="0"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2</m:t>
                          </m:r>
                        </m:num>
                        <m:den>
                          <m:r>
                            <a:rPr lang="en-US" i="1">
                              <a:latin typeface="Cambria Math" panose="02040503050406030204" pitchFamily="18" charset="0"/>
                              <a:ea typeface="Cambria Math" panose="02040503050406030204" pitchFamily="18" charset="0"/>
                            </a:rPr>
                            <m:t>3</m:t>
                          </m:r>
                        </m:den>
                      </m:f>
                    </m:oMath>
                  </m:oMathPara>
                </a14:m>
                <a:endParaRPr lang="en-US" b="0" i="0" dirty="0">
                  <a:latin typeface="Cambria Math" panose="02040503050406030204" pitchFamily="18" charset="0"/>
                  <a:ea typeface="Cambria Math" panose="02040503050406030204" pitchFamily="18" charset="0"/>
                </a:endParaRPr>
              </a:p>
              <a:p>
                <a:pPr marL="0" indent="0">
                  <a:lnSpc>
                    <a:spcPct val="120000"/>
                  </a:lnSpc>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ea typeface="Cambria Math" panose="02040503050406030204" pitchFamily="18" charset="0"/>
                        </a:rPr>
                        <m:t>baryon</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number</m:t>
                      </m:r>
                      <m:r>
                        <a:rPr lang="en-US" b="0" i="0" smtClean="0">
                          <a:latin typeface="Cambria Math" panose="02040503050406030204" pitchFamily="18" charset="0"/>
                          <a:ea typeface="Cambria Math" panose="02040503050406030204" pitchFamily="18" charset="0"/>
                        </a:rPr>
                        <m:t>=0=0+</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3</m:t>
                          </m:r>
                        </m:den>
                      </m:f>
                      <m:r>
                        <a:rPr lang="en-US" b="0" i="0"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3</m:t>
                          </m:r>
                        </m:den>
                      </m:f>
                    </m:oMath>
                  </m:oMathPara>
                </a14:m>
                <a:endParaRPr lang="en-US" b="0" i="0" dirty="0">
                  <a:latin typeface="Cambria Math" panose="02040503050406030204" pitchFamily="18" charset="0"/>
                  <a:ea typeface="Cambria Math" panose="02040503050406030204" pitchFamily="18" charset="0"/>
                </a:endParaRPr>
              </a:p>
              <a:p>
                <a:pPr marL="0" indent="0">
                  <a:lnSpc>
                    <a:spcPct val="12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𝜏</m:t>
                          </m:r>
                        </m:sub>
                      </m:sSub>
                      <m:r>
                        <a:rPr lang="en-US" b="0" i="1" smtClean="0">
                          <a:latin typeface="Cambria Math" panose="02040503050406030204" pitchFamily="18" charset="0"/>
                          <a:ea typeface="Cambria Math" panose="02040503050406030204" pitchFamily="18" charset="0"/>
                        </a:rPr>
                        <m:t>=1=1+0+0</m:t>
                      </m:r>
                    </m:oMath>
                  </m:oMathPara>
                </a14:m>
                <a:endParaRPr lang="en-US" b="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𝑠𝑜</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𝑡h𝑒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𝑢𝑛𝑘𝑛𝑜𝑤𝑛</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𝑚𝑢𝑠𝑡</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𝑏𝑒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𝑎𝑛</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𝑎𝑛𝑡𝑖𝑢𝑝</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𝑞𝑢𝑎𝑟𝑘</m:t>
                      </m:r>
                    </m:oMath>
                  </m:oMathPara>
                </a14:m>
                <a:endParaRPr lang="en-US" b="0" dirty="0">
                  <a:ea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AB9E237D-DFFC-43F9-A1BE-7688FE2F4B7C}"/>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141828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78BD1-89D1-4F2B-9025-D61B12C213A9}"/>
              </a:ext>
            </a:extLst>
          </p:cNvPr>
          <p:cNvSpPr>
            <a:spLocks noGrp="1"/>
          </p:cNvSpPr>
          <p:nvPr>
            <p:ph type="title"/>
          </p:nvPr>
        </p:nvSpPr>
        <p:spPr/>
        <p:txBody>
          <a:bodyPr/>
          <a:lstStyle/>
          <a:p>
            <a:r>
              <a:rPr lang="en-US" dirty="0"/>
              <a:t>Fundamental forces summary</a:t>
            </a:r>
            <a:endParaRPr lang="en-AU" dirty="0"/>
          </a:p>
        </p:txBody>
      </p:sp>
      <p:graphicFrame>
        <p:nvGraphicFramePr>
          <p:cNvPr id="4" name="Table 4">
            <a:extLst>
              <a:ext uri="{FF2B5EF4-FFF2-40B4-BE49-F238E27FC236}">
                <a16:creationId xmlns:a16="http://schemas.microsoft.com/office/drawing/2014/main" id="{2D978926-3D7B-4848-8E62-6CBAF3E31FE3}"/>
              </a:ext>
            </a:extLst>
          </p:cNvPr>
          <p:cNvGraphicFramePr>
            <a:graphicFrameLocks noGrp="1"/>
          </p:cNvGraphicFramePr>
          <p:nvPr>
            <p:ph idx="1"/>
            <p:extLst>
              <p:ext uri="{D42A27DB-BD31-4B8C-83A1-F6EECF244321}">
                <p14:modId xmlns:p14="http://schemas.microsoft.com/office/powerpoint/2010/main" val="1278159068"/>
              </p:ext>
            </p:extLst>
          </p:nvPr>
        </p:nvGraphicFramePr>
        <p:xfrm>
          <a:off x="1120775" y="1825625"/>
          <a:ext cx="10233025" cy="4307840"/>
        </p:xfrm>
        <a:graphic>
          <a:graphicData uri="http://schemas.openxmlformats.org/drawingml/2006/table">
            <a:tbl>
              <a:tblPr firstRow="1" bandRow="1">
                <a:tableStyleId>{5C22544A-7EE6-4342-B048-85BDC9FD1C3A}</a:tableStyleId>
              </a:tblPr>
              <a:tblGrid>
                <a:gridCol w="2046605">
                  <a:extLst>
                    <a:ext uri="{9D8B030D-6E8A-4147-A177-3AD203B41FA5}">
                      <a16:colId xmlns:a16="http://schemas.microsoft.com/office/drawing/2014/main" val="2607138761"/>
                    </a:ext>
                  </a:extLst>
                </a:gridCol>
                <a:gridCol w="2046605">
                  <a:extLst>
                    <a:ext uri="{9D8B030D-6E8A-4147-A177-3AD203B41FA5}">
                      <a16:colId xmlns:a16="http://schemas.microsoft.com/office/drawing/2014/main" val="2054156680"/>
                    </a:ext>
                  </a:extLst>
                </a:gridCol>
                <a:gridCol w="2046605">
                  <a:extLst>
                    <a:ext uri="{9D8B030D-6E8A-4147-A177-3AD203B41FA5}">
                      <a16:colId xmlns:a16="http://schemas.microsoft.com/office/drawing/2014/main" val="3575853587"/>
                    </a:ext>
                  </a:extLst>
                </a:gridCol>
                <a:gridCol w="2046605">
                  <a:extLst>
                    <a:ext uri="{9D8B030D-6E8A-4147-A177-3AD203B41FA5}">
                      <a16:colId xmlns:a16="http://schemas.microsoft.com/office/drawing/2014/main" val="2517749597"/>
                    </a:ext>
                  </a:extLst>
                </a:gridCol>
                <a:gridCol w="2046605">
                  <a:extLst>
                    <a:ext uri="{9D8B030D-6E8A-4147-A177-3AD203B41FA5}">
                      <a16:colId xmlns:a16="http://schemas.microsoft.com/office/drawing/2014/main" val="135566524"/>
                    </a:ext>
                  </a:extLst>
                </a:gridCol>
              </a:tblGrid>
              <a:tr h="370840">
                <a:tc>
                  <a:txBody>
                    <a:bodyPr/>
                    <a:lstStyle/>
                    <a:p>
                      <a:endParaRPr lang="en-AU"/>
                    </a:p>
                  </a:txBody>
                  <a:tcPr/>
                </a:tc>
                <a:tc>
                  <a:txBody>
                    <a:bodyPr/>
                    <a:lstStyle/>
                    <a:p>
                      <a:r>
                        <a:rPr lang="en-US" dirty="0"/>
                        <a:t>Strong</a:t>
                      </a:r>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Electromagnetism</a:t>
                      </a:r>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Weak</a:t>
                      </a:r>
                      <a:endParaRPr lang="en-AU" dirty="0"/>
                    </a:p>
                  </a:txBody>
                  <a:tcPr/>
                </a:tc>
                <a:tc>
                  <a:txBody>
                    <a:bodyPr/>
                    <a:lstStyle/>
                    <a:p>
                      <a:r>
                        <a:rPr lang="en-US" dirty="0"/>
                        <a:t>Gravity</a:t>
                      </a:r>
                      <a:endParaRPr lang="en-AU" dirty="0"/>
                    </a:p>
                  </a:txBody>
                  <a:tcPr/>
                </a:tc>
                <a:extLst>
                  <a:ext uri="{0D108BD9-81ED-4DB2-BD59-A6C34878D82A}">
                    <a16:rowId xmlns:a16="http://schemas.microsoft.com/office/drawing/2014/main" val="1085417815"/>
                  </a:ext>
                </a:extLst>
              </a:tr>
              <a:tr h="370840">
                <a:tc>
                  <a:txBody>
                    <a:bodyPr/>
                    <a:lstStyle/>
                    <a:p>
                      <a:r>
                        <a:rPr lang="en-US" dirty="0"/>
                        <a:t>Range:</a:t>
                      </a:r>
                      <a:endParaRPr lang="en-AU" dirty="0"/>
                    </a:p>
                  </a:txBody>
                  <a:tcPr/>
                </a:tc>
                <a:tc>
                  <a:txBody>
                    <a:bodyPr/>
                    <a:lstStyle/>
                    <a:p>
                      <a:r>
                        <a:rPr lang="en-US" dirty="0"/>
                        <a:t>Short</a:t>
                      </a:r>
                      <a:endParaRPr lang="en-AU" dirty="0"/>
                    </a:p>
                  </a:txBody>
                  <a:tcPr/>
                </a:tc>
                <a:tc>
                  <a:txBody>
                    <a:bodyPr/>
                    <a:lstStyle/>
                    <a:p>
                      <a:r>
                        <a:rPr lang="en-US" dirty="0"/>
                        <a:t>Long (inverse square)</a:t>
                      </a:r>
                      <a:endParaRPr lang="en-AU" dirty="0"/>
                    </a:p>
                  </a:txBody>
                  <a:tcPr/>
                </a:tc>
                <a:tc>
                  <a:txBody>
                    <a:bodyPr/>
                    <a:lstStyle/>
                    <a:p>
                      <a:r>
                        <a:rPr lang="en-US" dirty="0"/>
                        <a:t>Short</a:t>
                      </a:r>
                      <a:endParaRPr lang="en-AU" dirty="0"/>
                    </a:p>
                  </a:txBody>
                  <a:tcPr/>
                </a:tc>
                <a:tc>
                  <a:txBody>
                    <a:bodyPr/>
                    <a:lstStyle/>
                    <a:p>
                      <a:r>
                        <a:rPr lang="en-US" dirty="0"/>
                        <a:t>Long (inverse square)</a:t>
                      </a:r>
                      <a:endParaRPr lang="en-AU" dirty="0"/>
                    </a:p>
                  </a:txBody>
                  <a:tcPr/>
                </a:tc>
                <a:extLst>
                  <a:ext uri="{0D108BD9-81ED-4DB2-BD59-A6C34878D82A}">
                    <a16:rowId xmlns:a16="http://schemas.microsoft.com/office/drawing/2014/main" val="2825047583"/>
                  </a:ext>
                </a:extLst>
              </a:tr>
              <a:tr h="370840">
                <a:tc>
                  <a:txBody>
                    <a:bodyPr/>
                    <a:lstStyle/>
                    <a:p>
                      <a:r>
                        <a:rPr lang="en-US" dirty="0"/>
                        <a:t>Strength:</a:t>
                      </a:r>
                      <a:endParaRPr lang="en-AU" dirty="0"/>
                    </a:p>
                  </a:txBody>
                  <a:tcPr/>
                </a:tc>
                <a:tc>
                  <a:txBody>
                    <a:bodyPr/>
                    <a:lstStyle/>
                    <a:p>
                      <a:r>
                        <a:rPr lang="en-US" dirty="0"/>
                        <a:t>Strongest</a:t>
                      </a:r>
                      <a:endParaRPr lang="en-AU" dirty="0"/>
                    </a:p>
                  </a:txBody>
                  <a:tcPr/>
                </a:tc>
                <a:tc>
                  <a:txBody>
                    <a:bodyPr/>
                    <a:lstStyle/>
                    <a:p>
                      <a:r>
                        <a:rPr lang="en-US" dirty="0"/>
                        <a:t>Strong</a:t>
                      </a:r>
                      <a:endParaRPr lang="en-AU" dirty="0"/>
                    </a:p>
                  </a:txBody>
                  <a:tcPr/>
                </a:tc>
                <a:tc>
                  <a:txBody>
                    <a:bodyPr/>
                    <a:lstStyle/>
                    <a:p>
                      <a:r>
                        <a:rPr lang="en-US" dirty="0"/>
                        <a:t>Weak</a:t>
                      </a:r>
                      <a:endParaRPr lang="en-AU" dirty="0"/>
                    </a:p>
                  </a:txBody>
                  <a:tcPr/>
                </a:tc>
                <a:tc>
                  <a:txBody>
                    <a:bodyPr/>
                    <a:lstStyle/>
                    <a:p>
                      <a:r>
                        <a:rPr lang="en-US" dirty="0"/>
                        <a:t>Weakest</a:t>
                      </a:r>
                      <a:endParaRPr lang="en-AU" dirty="0"/>
                    </a:p>
                  </a:txBody>
                  <a:tcPr/>
                </a:tc>
                <a:extLst>
                  <a:ext uri="{0D108BD9-81ED-4DB2-BD59-A6C34878D82A}">
                    <a16:rowId xmlns:a16="http://schemas.microsoft.com/office/drawing/2014/main" val="1739838597"/>
                  </a:ext>
                </a:extLst>
              </a:tr>
              <a:tr h="370840">
                <a:tc>
                  <a:txBody>
                    <a:bodyPr/>
                    <a:lstStyle/>
                    <a:p>
                      <a:r>
                        <a:rPr lang="en-US" dirty="0"/>
                        <a:t>Carrier:</a:t>
                      </a:r>
                      <a:endParaRPr lang="en-AU" dirty="0"/>
                    </a:p>
                  </a:txBody>
                  <a:tcPr/>
                </a:tc>
                <a:tc>
                  <a:txBody>
                    <a:bodyPr/>
                    <a:lstStyle/>
                    <a:p>
                      <a:r>
                        <a:rPr lang="en-US" dirty="0"/>
                        <a:t>Gluons (and mesons)</a:t>
                      </a:r>
                      <a:endParaRPr lang="en-AU" dirty="0"/>
                    </a:p>
                  </a:txBody>
                  <a:tcPr/>
                </a:tc>
                <a:tc>
                  <a:txBody>
                    <a:bodyPr/>
                    <a:lstStyle/>
                    <a:p>
                      <a:r>
                        <a:rPr lang="en-US" dirty="0"/>
                        <a:t>Photons</a:t>
                      </a:r>
                      <a:endParaRPr lang="en-AU" dirty="0"/>
                    </a:p>
                  </a:txBody>
                  <a:tcPr/>
                </a:tc>
                <a:tc>
                  <a:txBody>
                    <a:bodyPr/>
                    <a:lstStyle/>
                    <a:p>
                      <a:r>
                        <a:rPr lang="en-US" dirty="0"/>
                        <a:t>W</a:t>
                      </a:r>
                      <a:r>
                        <a:rPr lang="en-US" baseline="30000" dirty="0"/>
                        <a:t>+</a:t>
                      </a:r>
                      <a:r>
                        <a:rPr lang="en-US" dirty="0"/>
                        <a:t>, W</a:t>
                      </a:r>
                      <a:r>
                        <a:rPr lang="en-US" baseline="30000" dirty="0"/>
                        <a:t>-</a:t>
                      </a:r>
                      <a:r>
                        <a:rPr lang="en-US" dirty="0"/>
                        <a:t> and Z</a:t>
                      </a:r>
                      <a:r>
                        <a:rPr lang="en-US" baseline="30000" dirty="0"/>
                        <a:t>0</a:t>
                      </a:r>
                      <a:r>
                        <a:rPr lang="en-US" dirty="0"/>
                        <a:t> bosons</a:t>
                      </a:r>
                      <a:endParaRPr lang="en-AU" dirty="0"/>
                    </a:p>
                  </a:txBody>
                  <a:tcPr/>
                </a:tc>
                <a:tc>
                  <a:txBody>
                    <a:bodyPr/>
                    <a:lstStyle/>
                    <a:p>
                      <a:r>
                        <a:rPr lang="en-US" dirty="0"/>
                        <a:t>Gravitons?</a:t>
                      </a:r>
                      <a:endParaRPr lang="en-AU" dirty="0"/>
                    </a:p>
                  </a:txBody>
                  <a:tcPr/>
                </a:tc>
                <a:extLst>
                  <a:ext uri="{0D108BD9-81ED-4DB2-BD59-A6C34878D82A}">
                    <a16:rowId xmlns:a16="http://schemas.microsoft.com/office/drawing/2014/main" val="3817249041"/>
                  </a:ext>
                </a:extLst>
              </a:tr>
              <a:tr h="370840">
                <a:tc>
                  <a:txBody>
                    <a:bodyPr/>
                    <a:lstStyle/>
                    <a:p>
                      <a:r>
                        <a:rPr lang="en-US" dirty="0"/>
                        <a:t>Responsible for:</a:t>
                      </a:r>
                      <a:endParaRPr lang="en-AU" dirty="0"/>
                    </a:p>
                  </a:txBody>
                  <a:tcPr/>
                </a:tc>
                <a:tc>
                  <a:txBody>
                    <a:bodyPr/>
                    <a:lstStyle/>
                    <a:p>
                      <a:r>
                        <a:rPr lang="en-US" dirty="0"/>
                        <a:t>Binding quarks together to form hadrons</a:t>
                      </a:r>
                    </a:p>
                    <a:p>
                      <a:r>
                        <a:rPr lang="en-US" dirty="0"/>
                        <a:t>Binding hadrons together to form nuclei</a:t>
                      </a:r>
                      <a:endParaRPr lang="en-AU" dirty="0"/>
                    </a:p>
                  </a:txBody>
                  <a:tcPr/>
                </a:tc>
                <a:tc>
                  <a:txBody>
                    <a:bodyPr/>
                    <a:lstStyle/>
                    <a:p>
                      <a:r>
                        <a:rPr lang="en-US" dirty="0"/>
                        <a:t>Binding electrons to nuclei to form atoms, binding atoms together to form molecules/lattices -  chemistry, electronics, light</a:t>
                      </a:r>
                      <a:endParaRPr lang="en-AU" dirty="0"/>
                    </a:p>
                  </a:txBody>
                  <a:tcPr/>
                </a:tc>
                <a:tc>
                  <a:txBody>
                    <a:bodyPr/>
                    <a:lstStyle/>
                    <a:p>
                      <a:r>
                        <a:rPr lang="en-US" dirty="0"/>
                        <a:t>Mediating beta decay and other interactions including neutrinos</a:t>
                      </a:r>
                      <a:endParaRPr lang="en-AU" dirty="0"/>
                    </a:p>
                  </a:txBody>
                  <a:tcPr/>
                </a:tc>
                <a:tc>
                  <a:txBody>
                    <a:bodyPr/>
                    <a:lstStyle/>
                    <a:p>
                      <a:r>
                        <a:rPr lang="en-US" dirty="0"/>
                        <a:t>Forming stars, planets, black holes, galaxies etc.</a:t>
                      </a:r>
                      <a:endParaRPr lang="en-AU" dirty="0"/>
                    </a:p>
                  </a:txBody>
                  <a:tcPr/>
                </a:tc>
                <a:extLst>
                  <a:ext uri="{0D108BD9-81ED-4DB2-BD59-A6C34878D82A}">
                    <a16:rowId xmlns:a16="http://schemas.microsoft.com/office/drawing/2014/main" val="2315683958"/>
                  </a:ext>
                </a:extLst>
              </a:tr>
            </a:tbl>
          </a:graphicData>
        </a:graphic>
      </p:graphicFrame>
    </p:spTree>
    <p:extLst>
      <p:ext uri="{BB962C8B-B14F-4D97-AF65-F5344CB8AC3E}">
        <p14:creationId xmlns:p14="http://schemas.microsoft.com/office/powerpoint/2010/main" val="3635403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EED2-B74E-4F78-B8DF-2D3C07222D7C}"/>
              </a:ext>
            </a:extLst>
          </p:cNvPr>
          <p:cNvSpPr>
            <a:spLocks noGrp="1"/>
          </p:cNvSpPr>
          <p:nvPr>
            <p:ph type="title"/>
          </p:nvPr>
        </p:nvSpPr>
        <p:spPr>
          <a:xfrm>
            <a:off x="838200" y="365125"/>
            <a:ext cx="6773934" cy="1325563"/>
          </a:xfrm>
        </p:spPr>
        <p:txBody>
          <a:bodyPr>
            <a:normAutofit fontScale="90000"/>
          </a:bodyPr>
          <a:lstStyle/>
          <a:p>
            <a:r>
              <a:rPr lang="en-US" dirty="0"/>
              <a:t>Extension - Feynman diagrams</a:t>
            </a:r>
            <a:endParaRPr lang="en-AU" dirty="0"/>
          </a:p>
        </p:txBody>
      </p:sp>
      <p:sp>
        <p:nvSpPr>
          <p:cNvPr id="3" name="Content Placeholder 2">
            <a:extLst>
              <a:ext uri="{FF2B5EF4-FFF2-40B4-BE49-F238E27FC236}">
                <a16:creationId xmlns:a16="http://schemas.microsoft.com/office/drawing/2014/main" id="{DAAD2E84-B05B-4FB1-8DD7-F98B0A37DFA0}"/>
              </a:ext>
            </a:extLst>
          </p:cNvPr>
          <p:cNvSpPr>
            <a:spLocks noGrp="1"/>
          </p:cNvSpPr>
          <p:nvPr>
            <p:ph idx="1"/>
          </p:nvPr>
        </p:nvSpPr>
        <p:spPr>
          <a:xfrm>
            <a:off x="1120000" y="2239370"/>
            <a:ext cx="10233800" cy="4339655"/>
          </a:xfrm>
        </p:spPr>
        <p:txBody>
          <a:bodyPr>
            <a:normAutofit fontScale="92500" lnSpcReduction="10000"/>
          </a:bodyPr>
          <a:lstStyle/>
          <a:p>
            <a:r>
              <a:rPr lang="en-US" dirty="0"/>
              <a:t>Diagrams represents quantum field theory processes in terms of particle interactions – pictorial representations of advanced mathematics</a:t>
            </a:r>
          </a:p>
          <a:p>
            <a:r>
              <a:rPr lang="en-US" dirty="0"/>
              <a:t>Time is typically drawn with time progressing upwards but sometime shown with time progressing to the right</a:t>
            </a:r>
          </a:p>
          <a:p>
            <a:r>
              <a:rPr lang="en-US" dirty="0"/>
              <a:t>Shows interactions over time typically including incoming particles at the beginning, outgoing particles at the end and temporary virtual particles in between</a:t>
            </a:r>
          </a:p>
          <a:p>
            <a:r>
              <a:rPr lang="en-US" dirty="0"/>
              <a:t>Quarks and leptons are drawn as arrows with the direction pointing with the progression of time – antimatter particles are drawn as if moving backwards through time</a:t>
            </a:r>
          </a:p>
          <a:p>
            <a:r>
              <a:rPr lang="en-US" dirty="0"/>
              <a:t>Don’t show much in the way of spatial information</a:t>
            </a:r>
          </a:p>
        </p:txBody>
      </p:sp>
      <p:grpSp>
        <p:nvGrpSpPr>
          <p:cNvPr id="5" name="Group 4">
            <a:extLst>
              <a:ext uri="{FF2B5EF4-FFF2-40B4-BE49-F238E27FC236}">
                <a16:creationId xmlns:a16="http://schemas.microsoft.com/office/drawing/2014/main" id="{036950ED-8403-4D6D-AE7A-164582AC644B}"/>
              </a:ext>
            </a:extLst>
          </p:cNvPr>
          <p:cNvGrpSpPr/>
          <p:nvPr/>
        </p:nvGrpSpPr>
        <p:grpSpPr>
          <a:xfrm>
            <a:off x="7731333" y="278974"/>
            <a:ext cx="4164992" cy="1874246"/>
            <a:chOff x="7731333" y="278974"/>
            <a:chExt cx="4164992" cy="1874246"/>
          </a:xfrm>
        </p:grpSpPr>
        <p:pic>
          <p:nvPicPr>
            <p:cNvPr id="1026" name="Picture 2">
              <a:extLst>
                <a:ext uri="{FF2B5EF4-FFF2-40B4-BE49-F238E27FC236}">
                  <a16:creationId xmlns:a16="http://schemas.microsoft.com/office/drawing/2014/main" id="{4BEFA818-506E-46DF-B8BD-3B89E7ADF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333" y="278974"/>
              <a:ext cx="4164992" cy="1874246"/>
            </a:xfrm>
            <a:prstGeom prst="rect">
              <a:avLst/>
            </a:prstGeom>
            <a:solidFill>
              <a:schemeClr val="tx1"/>
            </a:solidFill>
          </p:spPr>
        </p:pic>
        <p:sp>
          <p:nvSpPr>
            <p:cNvPr id="4" name="Isosceles Triangle 3">
              <a:extLst>
                <a:ext uri="{FF2B5EF4-FFF2-40B4-BE49-F238E27FC236}">
                  <a16:creationId xmlns:a16="http://schemas.microsoft.com/office/drawing/2014/main" id="{E0178B21-701F-4A05-96CD-4D2C48035248}"/>
                </a:ext>
              </a:extLst>
            </p:cNvPr>
            <p:cNvSpPr/>
            <p:nvPr/>
          </p:nvSpPr>
          <p:spPr>
            <a:xfrm rot="16200000" flipH="1">
              <a:off x="8762094" y="1280032"/>
              <a:ext cx="100807" cy="1585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Isosceles Triangle 5">
              <a:extLst>
                <a:ext uri="{FF2B5EF4-FFF2-40B4-BE49-F238E27FC236}">
                  <a16:creationId xmlns:a16="http://schemas.microsoft.com/office/drawing/2014/main" id="{FCA4B963-29B0-495F-A455-E9D0DC8B9754}"/>
                </a:ext>
              </a:extLst>
            </p:cNvPr>
            <p:cNvSpPr/>
            <p:nvPr/>
          </p:nvSpPr>
          <p:spPr>
            <a:xfrm rot="5400000">
              <a:off x="10721862" y="999044"/>
              <a:ext cx="100807" cy="1585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sosceles Triangle 6">
              <a:extLst>
                <a:ext uri="{FF2B5EF4-FFF2-40B4-BE49-F238E27FC236}">
                  <a16:creationId xmlns:a16="http://schemas.microsoft.com/office/drawing/2014/main" id="{7C79CC1F-1FE8-40D1-ABE8-AB5CA3ADCC83}"/>
                </a:ext>
              </a:extLst>
            </p:cNvPr>
            <p:cNvSpPr/>
            <p:nvPr/>
          </p:nvSpPr>
          <p:spPr>
            <a:xfrm rot="15017552" flipH="1">
              <a:off x="10633203" y="739486"/>
              <a:ext cx="100807" cy="1585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Isosceles Triangle 7">
              <a:extLst>
                <a:ext uri="{FF2B5EF4-FFF2-40B4-BE49-F238E27FC236}">
                  <a16:creationId xmlns:a16="http://schemas.microsoft.com/office/drawing/2014/main" id="{2D83B1C9-B1DE-4CD9-AE2A-0BF407A8E40B}"/>
                </a:ext>
              </a:extLst>
            </p:cNvPr>
            <p:cNvSpPr/>
            <p:nvPr/>
          </p:nvSpPr>
          <p:spPr>
            <a:xfrm rot="15389281" flipH="1">
              <a:off x="10935623" y="1277650"/>
              <a:ext cx="100807" cy="1585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Isosceles Triangle 8">
              <a:extLst>
                <a:ext uri="{FF2B5EF4-FFF2-40B4-BE49-F238E27FC236}">
                  <a16:creationId xmlns:a16="http://schemas.microsoft.com/office/drawing/2014/main" id="{899EAB95-F9F6-45D1-B41B-2C14ADA9C4C3}"/>
                </a:ext>
              </a:extLst>
            </p:cNvPr>
            <p:cNvSpPr/>
            <p:nvPr/>
          </p:nvSpPr>
          <p:spPr>
            <a:xfrm rot="7539011">
              <a:off x="10926040" y="1504210"/>
              <a:ext cx="100807" cy="1585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Isosceles Triangle 9">
              <a:extLst>
                <a:ext uri="{FF2B5EF4-FFF2-40B4-BE49-F238E27FC236}">
                  <a16:creationId xmlns:a16="http://schemas.microsoft.com/office/drawing/2014/main" id="{F3828557-D46D-4B99-99F7-6285911FA94F}"/>
                </a:ext>
              </a:extLst>
            </p:cNvPr>
            <p:cNvSpPr/>
            <p:nvPr/>
          </p:nvSpPr>
          <p:spPr>
            <a:xfrm rot="17199815" flipH="1">
              <a:off x="10173622" y="1611423"/>
              <a:ext cx="100807" cy="1585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Isosceles Triangle 10">
              <a:extLst>
                <a:ext uri="{FF2B5EF4-FFF2-40B4-BE49-F238E27FC236}">
                  <a16:creationId xmlns:a16="http://schemas.microsoft.com/office/drawing/2014/main" id="{8B462BC8-137C-4FD7-8032-9F58187ED414}"/>
                </a:ext>
              </a:extLst>
            </p:cNvPr>
            <p:cNvSpPr/>
            <p:nvPr/>
          </p:nvSpPr>
          <p:spPr>
            <a:xfrm rot="4191131">
              <a:off x="9840653" y="780365"/>
              <a:ext cx="100807" cy="1585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7925462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AB7D-503C-4EE3-90B8-371CF434D9CF}"/>
              </a:ext>
            </a:extLst>
          </p:cNvPr>
          <p:cNvSpPr>
            <a:spLocks noGrp="1"/>
          </p:cNvSpPr>
          <p:nvPr>
            <p:ph type="title"/>
          </p:nvPr>
        </p:nvSpPr>
        <p:spPr/>
        <p:txBody>
          <a:bodyPr>
            <a:normAutofit fontScale="90000"/>
          </a:bodyPr>
          <a:lstStyle/>
          <a:p>
            <a:r>
              <a:rPr lang="en-US" dirty="0"/>
              <a:t>The strong force – gluons (and mesons)</a:t>
            </a:r>
            <a:endParaRPr lang="en-AU" dirty="0"/>
          </a:p>
        </p:txBody>
      </p:sp>
      <p:sp>
        <p:nvSpPr>
          <p:cNvPr id="3" name="Content Placeholder 2">
            <a:extLst>
              <a:ext uri="{FF2B5EF4-FFF2-40B4-BE49-F238E27FC236}">
                <a16:creationId xmlns:a16="http://schemas.microsoft.com/office/drawing/2014/main" id="{211E4EB9-0F17-4C1B-8B52-9E81C7EF13BF}"/>
              </a:ext>
            </a:extLst>
          </p:cNvPr>
          <p:cNvSpPr>
            <a:spLocks noGrp="1"/>
          </p:cNvSpPr>
          <p:nvPr>
            <p:ph idx="1"/>
          </p:nvPr>
        </p:nvSpPr>
        <p:spPr>
          <a:xfrm>
            <a:off x="757146" y="1825625"/>
            <a:ext cx="8278424" cy="4592648"/>
          </a:xfrm>
        </p:spPr>
        <p:txBody>
          <a:bodyPr>
            <a:normAutofit fontScale="92500"/>
          </a:bodyPr>
          <a:lstStyle/>
          <a:p>
            <a:r>
              <a:rPr lang="en-US" dirty="0"/>
              <a:t>The strong force bonds quarks together into hadrons e.g. protons and neutrons </a:t>
            </a:r>
          </a:p>
          <a:p>
            <a:r>
              <a:rPr lang="en-US" dirty="0"/>
              <a:t>The strong force between nucleons is mediated by gluons which have no mass or electric charge but do carry colour charge</a:t>
            </a:r>
          </a:p>
          <a:p>
            <a:r>
              <a:rPr lang="en-US" dirty="0"/>
              <a:t>The strong force also bonds neutrons and protons together to form nuclei but this is mediated by mesons rather than gluons</a:t>
            </a:r>
          </a:p>
          <a:p>
            <a:r>
              <a:rPr lang="en-US" dirty="0"/>
              <a:t>Gluons and mesons both carry a colour and an anti-colour</a:t>
            </a:r>
          </a:p>
          <a:p>
            <a:r>
              <a:rPr lang="en-US" dirty="0"/>
              <a:t>Gluons do not have antimatter versions (could be thought of as a matter-antimatter hybrid particles)</a:t>
            </a:r>
          </a:p>
          <a:p>
            <a:endParaRPr lang="en-AU" dirty="0"/>
          </a:p>
        </p:txBody>
      </p:sp>
      <p:pic>
        <p:nvPicPr>
          <p:cNvPr id="2050" name="Picture 2">
            <a:extLst>
              <a:ext uri="{FF2B5EF4-FFF2-40B4-BE49-F238E27FC236}">
                <a16:creationId xmlns:a16="http://schemas.microsoft.com/office/drawing/2014/main" id="{9A8C010B-BA3A-48F3-89C9-803DC987A7D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225227" y="3538710"/>
            <a:ext cx="2857500" cy="3209925"/>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0EA1DFE3-6063-48F0-84CD-9E83BD133F22}"/>
              </a:ext>
            </a:extLst>
          </p:cNvPr>
          <p:cNvGrpSpPr/>
          <p:nvPr/>
        </p:nvGrpSpPr>
        <p:grpSpPr>
          <a:xfrm>
            <a:off x="9393004" y="1587081"/>
            <a:ext cx="2636451" cy="1841919"/>
            <a:chOff x="8833880" y="5060276"/>
            <a:chExt cx="2636451" cy="1841919"/>
          </a:xfrm>
        </p:grpSpPr>
        <p:grpSp>
          <p:nvGrpSpPr>
            <p:cNvPr id="28" name="Group 27">
              <a:extLst>
                <a:ext uri="{FF2B5EF4-FFF2-40B4-BE49-F238E27FC236}">
                  <a16:creationId xmlns:a16="http://schemas.microsoft.com/office/drawing/2014/main" id="{8052ADCF-9E4E-4178-BC2E-3BF5FEDDA9C9}"/>
                </a:ext>
              </a:extLst>
            </p:cNvPr>
            <p:cNvGrpSpPr/>
            <p:nvPr/>
          </p:nvGrpSpPr>
          <p:grpSpPr>
            <a:xfrm>
              <a:off x="8857077" y="5083791"/>
              <a:ext cx="2520000" cy="1800000"/>
              <a:chOff x="8857077" y="5083791"/>
              <a:chExt cx="2520000" cy="1800000"/>
            </a:xfrm>
          </p:grpSpPr>
          <p:sp>
            <p:nvSpPr>
              <p:cNvPr id="4" name="Rectangle 3">
                <a:extLst>
                  <a:ext uri="{FF2B5EF4-FFF2-40B4-BE49-F238E27FC236}">
                    <a16:creationId xmlns:a16="http://schemas.microsoft.com/office/drawing/2014/main" id="{56F8FAA8-0209-48E4-B516-77989B3BBC98}"/>
                  </a:ext>
                </a:extLst>
              </p:cNvPr>
              <p:cNvSpPr/>
              <p:nvPr/>
            </p:nvSpPr>
            <p:spPr>
              <a:xfrm>
                <a:off x="8857077" y="5083791"/>
                <a:ext cx="252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24" name="Group 23">
                <a:extLst>
                  <a:ext uri="{FF2B5EF4-FFF2-40B4-BE49-F238E27FC236}">
                    <a16:creationId xmlns:a16="http://schemas.microsoft.com/office/drawing/2014/main" id="{F249BF43-6441-4898-939E-24364EA82ED7}"/>
                  </a:ext>
                </a:extLst>
              </p:cNvPr>
              <p:cNvGrpSpPr/>
              <p:nvPr/>
            </p:nvGrpSpPr>
            <p:grpSpPr>
              <a:xfrm>
                <a:off x="9021696" y="5259007"/>
                <a:ext cx="2190762" cy="1449568"/>
                <a:chOff x="9163038" y="5305193"/>
                <a:chExt cx="1663037" cy="937829"/>
              </a:xfrm>
            </p:grpSpPr>
            <p:cxnSp>
              <p:nvCxnSpPr>
                <p:cNvPr id="6" name="Straight Connector 5">
                  <a:extLst>
                    <a:ext uri="{FF2B5EF4-FFF2-40B4-BE49-F238E27FC236}">
                      <a16:creationId xmlns:a16="http://schemas.microsoft.com/office/drawing/2014/main" id="{75211919-459D-470E-A918-D501F03F857A}"/>
                    </a:ext>
                  </a:extLst>
                </p:cNvPr>
                <p:cNvCxnSpPr/>
                <p:nvPr/>
              </p:nvCxnSpPr>
              <p:spPr>
                <a:xfrm flipV="1">
                  <a:off x="9163191" y="5772175"/>
                  <a:ext cx="471600" cy="47084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148B20-EDCD-4917-8A65-9AB22FA5D83F}"/>
                    </a:ext>
                  </a:extLst>
                </p:cNvPr>
                <p:cNvCxnSpPr>
                  <a:cxnSpLocks/>
                </p:cNvCxnSpPr>
                <p:nvPr/>
              </p:nvCxnSpPr>
              <p:spPr>
                <a:xfrm rot="5400000" flipV="1">
                  <a:off x="9162662" y="5305569"/>
                  <a:ext cx="471600" cy="470847"/>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E6ED37B-17DF-41FB-953F-0115E4AA6498}"/>
                    </a:ext>
                  </a:extLst>
                </p:cNvPr>
                <p:cNvCxnSpPr/>
                <p:nvPr/>
              </p:nvCxnSpPr>
              <p:spPr>
                <a:xfrm flipV="1">
                  <a:off x="10350019" y="5305568"/>
                  <a:ext cx="471600" cy="47084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6BEC937-4A91-4BAD-A40F-1BF0BBD0129B}"/>
                    </a:ext>
                  </a:extLst>
                </p:cNvPr>
                <p:cNvCxnSpPr>
                  <a:cxnSpLocks/>
                </p:cNvCxnSpPr>
                <p:nvPr/>
              </p:nvCxnSpPr>
              <p:spPr>
                <a:xfrm rot="5400000" flipV="1">
                  <a:off x="10354852" y="5769586"/>
                  <a:ext cx="471600" cy="470847"/>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0F0D89AC-60F4-4092-9053-0A8D1CC5E9A3}"/>
                    </a:ext>
                  </a:extLst>
                </p:cNvPr>
                <p:cNvGrpSpPr/>
                <p:nvPr/>
              </p:nvGrpSpPr>
              <p:grpSpPr>
                <a:xfrm>
                  <a:off x="9633044" y="5695679"/>
                  <a:ext cx="717817" cy="161473"/>
                  <a:chOff x="7694729" y="5987723"/>
                  <a:chExt cx="1778082" cy="990532"/>
                </a:xfrm>
              </p:grpSpPr>
              <p:sp>
                <p:nvSpPr>
                  <p:cNvPr id="8" name="Freeform: Shape 7">
                    <a:extLst>
                      <a:ext uri="{FF2B5EF4-FFF2-40B4-BE49-F238E27FC236}">
                        <a16:creationId xmlns:a16="http://schemas.microsoft.com/office/drawing/2014/main" id="{2DF9B465-86D6-40A2-83AA-94FB441FD4DF}"/>
                      </a:ext>
                    </a:extLst>
                  </p:cNvPr>
                  <p:cNvSpPr/>
                  <p:nvPr/>
                </p:nvSpPr>
                <p:spPr>
                  <a:xfrm>
                    <a:off x="7694729" y="6006086"/>
                    <a:ext cx="474076" cy="972169"/>
                  </a:xfrm>
                  <a:custGeom>
                    <a:avLst/>
                    <a:gdLst>
                      <a:gd name="connsiteX0" fmla="*/ 0 w 812042"/>
                      <a:gd name="connsiteY0" fmla="*/ 248952 h 959216"/>
                      <a:gd name="connsiteX1" fmla="*/ 272955 w 812042"/>
                      <a:gd name="connsiteY1" fmla="*/ 10117 h 959216"/>
                      <a:gd name="connsiteX2" fmla="*/ 627797 w 812042"/>
                      <a:gd name="connsiteY2" fmla="*/ 549203 h 959216"/>
                      <a:gd name="connsiteX3" fmla="*/ 498143 w 812042"/>
                      <a:gd name="connsiteY3" fmla="*/ 958636 h 959216"/>
                      <a:gd name="connsiteX4" fmla="*/ 375313 w 812042"/>
                      <a:gd name="connsiteY4" fmla="*/ 624266 h 959216"/>
                      <a:gd name="connsiteX5" fmla="*/ 812042 w 812042"/>
                      <a:gd name="connsiteY5" fmla="*/ 30588 h 959216"/>
                      <a:gd name="connsiteX0" fmla="*/ 0 w 812042"/>
                      <a:gd name="connsiteY0" fmla="*/ 257241 h 967864"/>
                      <a:gd name="connsiteX1" fmla="*/ 272955 w 812042"/>
                      <a:gd name="connsiteY1" fmla="*/ 18406 h 967864"/>
                      <a:gd name="connsiteX2" fmla="*/ 648268 w 812042"/>
                      <a:gd name="connsiteY2" fmla="*/ 707618 h 967864"/>
                      <a:gd name="connsiteX3" fmla="*/ 498143 w 812042"/>
                      <a:gd name="connsiteY3" fmla="*/ 966925 h 967864"/>
                      <a:gd name="connsiteX4" fmla="*/ 375313 w 812042"/>
                      <a:gd name="connsiteY4" fmla="*/ 632555 h 967864"/>
                      <a:gd name="connsiteX5" fmla="*/ 812042 w 812042"/>
                      <a:gd name="connsiteY5" fmla="*/ 38877 h 967864"/>
                      <a:gd name="connsiteX0" fmla="*/ 0 w 812042"/>
                      <a:gd name="connsiteY0" fmla="*/ 257241 h 967929"/>
                      <a:gd name="connsiteX1" fmla="*/ 272955 w 812042"/>
                      <a:gd name="connsiteY1" fmla="*/ 18406 h 967929"/>
                      <a:gd name="connsiteX2" fmla="*/ 648268 w 812042"/>
                      <a:gd name="connsiteY2" fmla="*/ 707618 h 967929"/>
                      <a:gd name="connsiteX3" fmla="*/ 498143 w 812042"/>
                      <a:gd name="connsiteY3" fmla="*/ 966925 h 967929"/>
                      <a:gd name="connsiteX4" fmla="*/ 375313 w 812042"/>
                      <a:gd name="connsiteY4" fmla="*/ 632555 h 967929"/>
                      <a:gd name="connsiteX5" fmla="*/ 812042 w 812042"/>
                      <a:gd name="connsiteY5" fmla="*/ 38877 h 967929"/>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33273 h 942958"/>
                      <a:gd name="connsiteX1" fmla="*/ 267002 w 812042"/>
                      <a:gd name="connsiteY1" fmla="*/ 20631 h 942958"/>
                      <a:gd name="connsiteX2" fmla="*/ 648268 w 812042"/>
                      <a:gd name="connsiteY2" fmla="*/ 683650 h 942958"/>
                      <a:gd name="connsiteX3" fmla="*/ 498143 w 812042"/>
                      <a:gd name="connsiteY3" fmla="*/ 942957 h 942958"/>
                      <a:gd name="connsiteX4" fmla="*/ 364598 w 812042"/>
                      <a:gd name="connsiteY4" fmla="*/ 685978 h 942958"/>
                      <a:gd name="connsiteX5" fmla="*/ 812042 w 812042"/>
                      <a:gd name="connsiteY5" fmla="*/ 14909 h 942958"/>
                      <a:gd name="connsiteX0" fmla="*/ 0 w 812042"/>
                      <a:gd name="connsiteY0" fmla="*/ 233273 h 942958"/>
                      <a:gd name="connsiteX1" fmla="*/ 267002 w 812042"/>
                      <a:gd name="connsiteY1" fmla="*/ 20631 h 942958"/>
                      <a:gd name="connsiteX2" fmla="*/ 648268 w 812042"/>
                      <a:gd name="connsiteY2" fmla="*/ 683650 h 942958"/>
                      <a:gd name="connsiteX3" fmla="*/ 498143 w 812042"/>
                      <a:gd name="connsiteY3" fmla="*/ 942957 h 942958"/>
                      <a:gd name="connsiteX4" fmla="*/ 364598 w 812042"/>
                      <a:gd name="connsiteY4" fmla="*/ 685978 h 942958"/>
                      <a:gd name="connsiteX5" fmla="*/ 812042 w 812042"/>
                      <a:gd name="connsiteY5" fmla="*/ 14909 h 942958"/>
                      <a:gd name="connsiteX0" fmla="*/ 0 w 812042"/>
                      <a:gd name="connsiteY0" fmla="*/ 233273 h 942958"/>
                      <a:gd name="connsiteX1" fmla="*/ 267002 w 812042"/>
                      <a:gd name="connsiteY1" fmla="*/ 20631 h 942958"/>
                      <a:gd name="connsiteX2" fmla="*/ 648268 w 812042"/>
                      <a:gd name="connsiteY2" fmla="*/ 683650 h 942958"/>
                      <a:gd name="connsiteX3" fmla="*/ 498143 w 812042"/>
                      <a:gd name="connsiteY3" fmla="*/ 942957 h 942958"/>
                      <a:gd name="connsiteX4" fmla="*/ 364598 w 812042"/>
                      <a:gd name="connsiteY4" fmla="*/ 685978 h 942958"/>
                      <a:gd name="connsiteX5" fmla="*/ 812042 w 812042"/>
                      <a:gd name="connsiteY5" fmla="*/ 14909 h 942958"/>
                      <a:gd name="connsiteX0" fmla="*/ 0 w 812042"/>
                      <a:gd name="connsiteY0" fmla="*/ 218364 h 928049"/>
                      <a:gd name="connsiteX1" fmla="*/ 267002 w 812042"/>
                      <a:gd name="connsiteY1" fmla="*/ 5722 h 928049"/>
                      <a:gd name="connsiteX2" fmla="*/ 648268 w 812042"/>
                      <a:gd name="connsiteY2" fmla="*/ 668741 h 928049"/>
                      <a:gd name="connsiteX3" fmla="*/ 498143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498143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498143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50"/>
                      <a:gd name="connsiteX1" fmla="*/ 267002 w 812042"/>
                      <a:gd name="connsiteY1" fmla="*/ 5722 h 928050"/>
                      <a:gd name="connsiteX2" fmla="*/ 648268 w 812042"/>
                      <a:gd name="connsiteY2" fmla="*/ 668741 h 928050"/>
                      <a:gd name="connsiteX3" fmla="*/ 500524 w 812042"/>
                      <a:gd name="connsiteY3" fmla="*/ 928048 h 928050"/>
                      <a:gd name="connsiteX4" fmla="*/ 364598 w 812042"/>
                      <a:gd name="connsiteY4" fmla="*/ 671069 h 928050"/>
                      <a:gd name="connsiteX5" fmla="*/ 812042 w 812042"/>
                      <a:gd name="connsiteY5" fmla="*/ 0 h 928050"/>
                      <a:gd name="connsiteX0" fmla="*/ 0 w 812042"/>
                      <a:gd name="connsiteY0" fmla="*/ 218364 h 928050"/>
                      <a:gd name="connsiteX1" fmla="*/ 267002 w 812042"/>
                      <a:gd name="connsiteY1" fmla="*/ 5722 h 928050"/>
                      <a:gd name="connsiteX2" fmla="*/ 648268 w 812042"/>
                      <a:gd name="connsiteY2" fmla="*/ 668741 h 928050"/>
                      <a:gd name="connsiteX3" fmla="*/ 500524 w 812042"/>
                      <a:gd name="connsiteY3" fmla="*/ 928048 h 928050"/>
                      <a:gd name="connsiteX4" fmla="*/ 364598 w 812042"/>
                      <a:gd name="connsiteY4" fmla="*/ 671069 h 928050"/>
                      <a:gd name="connsiteX5" fmla="*/ 812042 w 812042"/>
                      <a:gd name="connsiteY5" fmla="*/ 0 h 928050"/>
                      <a:gd name="connsiteX0" fmla="*/ 0 w 812042"/>
                      <a:gd name="connsiteY0" fmla="*/ 218364 h 928067"/>
                      <a:gd name="connsiteX1" fmla="*/ 267002 w 812042"/>
                      <a:gd name="connsiteY1" fmla="*/ 5722 h 928067"/>
                      <a:gd name="connsiteX2" fmla="*/ 648268 w 812042"/>
                      <a:gd name="connsiteY2" fmla="*/ 668741 h 928067"/>
                      <a:gd name="connsiteX3" fmla="*/ 500524 w 812042"/>
                      <a:gd name="connsiteY3" fmla="*/ 928048 h 928067"/>
                      <a:gd name="connsiteX4" fmla="*/ 364598 w 812042"/>
                      <a:gd name="connsiteY4" fmla="*/ 671069 h 928067"/>
                      <a:gd name="connsiteX5" fmla="*/ 812042 w 812042"/>
                      <a:gd name="connsiteY5" fmla="*/ 0 h 928067"/>
                      <a:gd name="connsiteX0" fmla="*/ 0 w 812042"/>
                      <a:gd name="connsiteY0" fmla="*/ 218364 h 928067"/>
                      <a:gd name="connsiteX1" fmla="*/ 267002 w 812042"/>
                      <a:gd name="connsiteY1" fmla="*/ 5722 h 928067"/>
                      <a:gd name="connsiteX2" fmla="*/ 648268 w 812042"/>
                      <a:gd name="connsiteY2" fmla="*/ 668741 h 928067"/>
                      <a:gd name="connsiteX3" fmla="*/ 500524 w 812042"/>
                      <a:gd name="connsiteY3" fmla="*/ 928048 h 928067"/>
                      <a:gd name="connsiteX4" fmla="*/ 364598 w 812042"/>
                      <a:gd name="connsiteY4" fmla="*/ 671069 h 928067"/>
                      <a:gd name="connsiteX5" fmla="*/ 812042 w 812042"/>
                      <a:gd name="connsiteY5" fmla="*/ 0 h 928067"/>
                      <a:gd name="connsiteX0" fmla="*/ 0 w 812042"/>
                      <a:gd name="connsiteY0" fmla="*/ 218364 h 928067"/>
                      <a:gd name="connsiteX1" fmla="*/ 267002 w 812042"/>
                      <a:gd name="connsiteY1" fmla="*/ 5722 h 928067"/>
                      <a:gd name="connsiteX2" fmla="*/ 648268 w 812042"/>
                      <a:gd name="connsiteY2" fmla="*/ 668741 h 928067"/>
                      <a:gd name="connsiteX3" fmla="*/ 500524 w 812042"/>
                      <a:gd name="connsiteY3" fmla="*/ 928048 h 928067"/>
                      <a:gd name="connsiteX4" fmla="*/ 364598 w 812042"/>
                      <a:gd name="connsiteY4" fmla="*/ 671069 h 928067"/>
                      <a:gd name="connsiteX5" fmla="*/ 812042 w 812042"/>
                      <a:gd name="connsiteY5" fmla="*/ 0 h 928067"/>
                      <a:gd name="connsiteX0" fmla="*/ 0 w 812042"/>
                      <a:gd name="connsiteY0" fmla="*/ 218364 h 928052"/>
                      <a:gd name="connsiteX1" fmla="*/ 267002 w 812042"/>
                      <a:gd name="connsiteY1" fmla="*/ 5722 h 928052"/>
                      <a:gd name="connsiteX2" fmla="*/ 648268 w 812042"/>
                      <a:gd name="connsiteY2" fmla="*/ 668741 h 928052"/>
                      <a:gd name="connsiteX3" fmla="*/ 500524 w 812042"/>
                      <a:gd name="connsiteY3" fmla="*/ 928048 h 928052"/>
                      <a:gd name="connsiteX4" fmla="*/ 364598 w 812042"/>
                      <a:gd name="connsiteY4" fmla="*/ 671069 h 928052"/>
                      <a:gd name="connsiteX5" fmla="*/ 812042 w 812042"/>
                      <a:gd name="connsiteY5" fmla="*/ 0 h 928052"/>
                      <a:gd name="connsiteX0" fmla="*/ 0 w 812042"/>
                      <a:gd name="connsiteY0" fmla="*/ 218364 h 928052"/>
                      <a:gd name="connsiteX1" fmla="*/ 267002 w 812042"/>
                      <a:gd name="connsiteY1" fmla="*/ 5722 h 928052"/>
                      <a:gd name="connsiteX2" fmla="*/ 648268 w 812042"/>
                      <a:gd name="connsiteY2" fmla="*/ 668741 h 928052"/>
                      <a:gd name="connsiteX3" fmla="*/ 500524 w 812042"/>
                      <a:gd name="connsiteY3" fmla="*/ 928048 h 928052"/>
                      <a:gd name="connsiteX4" fmla="*/ 364598 w 812042"/>
                      <a:gd name="connsiteY4" fmla="*/ 671069 h 928052"/>
                      <a:gd name="connsiteX5" fmla="*/ 812042 w 812042"/>
                      <a:gd name="connsiteY5" fmla="*/ 0 h 928052"/>
                      <a:gd name="connsiteX0" fmla="*/ 0 w 812042"/>
                      <a:gd name="connsiteY0" fmla="*/ 218364 h 928052"/>
                      <a:gd name="connsiteX1" fmla="*/ 267002 w 812042"/>
                      <a:gd name="connsiteY1" fmla="*/ 5722 h 928052"/>
                      <a:gd name="connsiteX2" fmla="*/ 648268 w 812042"/>
                      <a:gd name="connsiteY2" fmla="*/ 668741 h 928052"/>
                      <a:gd name="connsiteX3" fmla="*/ 500524 w 812042"/>
                      <a:gd name="connsiteY3" fmla="*/ 928048 h 928052"/>
                      <a:gd name="connsiteX4" fmla="*/ 364598 w 812042"/>
                      <a:gd name="connsiteY4" fmla="*/ 671069 h 928052"/>
                      <a:gd name="connsiteX5" fmla="*/ 812042 w 812042"/>
                      <a:gd name="connsiteY5" fmla="*/ 0 h 928052"/>
                      <a:gd name="connsiteX0" fmla="*/ 0 w 934020"/>
                      <a:gd name="connsiteY0" fmla="*/ 453638 h 928052"/>
                      <a:gd name="connsiteX1" fmla="*/ 388980 w 934020"/>
                      <a:gd name="connsiteY1" fmla="*/ 5722 h 928052"/>
                      <a:gd name="connsiteX2" fmla="*/ 770246 w 934020"/>
                      <a:gd name="connsiteY2" fmla="*/ 668741 h 928052"/>
                      <a:gd name="connsiteX3" fmla="*/ 622502 w 934020"/>
                      <a:gd name="connsiteY3" fmla="*/ 928048 h 928052"/>
                      <a:gd name="connsiteX4" fmla="*/ 486576 w 934020"/>
                      <a:gd name="connsiteY4" fmla="*/ 671069 h 928052"/>
                      <a:gd name="connsiteX5" fmla="*/ 934020 w 934020"/>
                      <a:gd name="connsiteY5" fmla="*/ 0 h 92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20" h="928052">
                        <a:moveTo>
                          <a:pt x="0" y="453638"/>
                        </a:moveTo>
                        <a:cubicBezTo>
                          <a:pt x="62730" y="319915"/>
                          <a:pt x="260606" y="-30128"/>
                          <a:pt x="388980" y="5722"/>
                        </a:cubicBezTo>
                        <a:cubicBezTo>
                          <a:pt x="517354" y="41572"/>
                          <a:pt x="768235" y="443582"/>
                          <a:pt x="770246" y="668741"/>
                        </a:cubicBezTo>
                        <a:cubicBezTo>
                          <a:pt x="772257" y="893900"/>
                          <a:pt x="675733" y="927660"/>
                          <a:pt x="622502" y="928048"/>
                        </a:cubicBezTo>
                        <a:cubicBezTo>
                          <a:pt x="569271" y="928436"/>
                          <a:pt x="489425" y="903135"/>
                          <a:pt x="486576" y="671069"/>
                        </a:cubicBezTo>
                        <a:cubicBezTo>
                          <a:pt x="483727" y="439003"/>
                          <a:pt x="767296" y="5332"/>
                          <a:pt x="934020" y="0"/>
                        </a:cubicBezTo>
                      </a:path>
                    </a:pathLst>
                  </a:custGeom>
                  <a:noFill/>
                  <a:ln>
                    <a:solidFill>
                      <a:srgbClr val="46D4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Freeform: Shape 16">
                    <a:extLst>
                      <a:ext uri="{FF2B5EF4-FFF2-40B4-BE49-F238E27FC236}">
                        <a16:creationId xmlns:a16="http://schemas.microsoft.com/office/drawing/2014/main" id="{C6EDFDF2-46A7-492B-ACC9-D3BB232F0324}"/>
                      </a:ext>
                    </a:extLst>
                  </p:cNvPr>
                  <p:cNvSpPr/>
                  <p:nvPr/>
                </p:nvSpPr>
                <p:spPr>
                  <a:xfrm>
                    <a:off x="8168805" y="6001095"/>
                    <a:ext cx="276643" cy="972169"/>
                  </a:xfrm>
                  <a:custGeom>
                    <a:avLst/>
                    <a:gdLst>
                      <a:gd name="connsiteX0" fmla="*/ 0 w 812042"/>
                      <a:gd name="connsiteY0" fmla="*/ 248952 h 959216"/>
                      <a:gd name="connsiteX1" fmla="*/ 272955 w 812042"/>
                      <a:gd name="connsiteY1" fmla="*/ 10117 h 959216"/>
                      <a:gd name="connsiteX2" fmla="*/ 627797 w 812042"/>
                      <a:gd name="connsiteY2" fmla="*/ 549203 h 959216"/>
                      <a:gd name="connsiteX3" fmla="*/ 498143 w 812042"/>
                      <a:gd name="connsiteY3" fmla="*/ 958636 h 959216"/>
                      <a:gd name="connsiteX4" fmla="*/ 375313 w 812042"/>
                      <a:gd name="connsiteY4" fmla="*/ 624266 h 959216"/>
                      <a:gd name="connsiteX5" fmla="*/ 812042 w 812042"/>
                      <a:gd name="connsiteY5" fmla="*/ 30588 h 959216"/>
                      <a:gd name="connsiteX0" fmla="*/ 0 w 812042"/>
                      <a:gd name="connsiteY0" fmla="*/ 257241 h 967864"/>
                      <a:gd name="connsiteX1" fmla="*/ 272955 w 812042"/>
                      <a:gd name="connsiteY1" fmla="*/ 18406 h 967864"/>
                      <a:gd name="connsiteX2" fmla="*/ 648268 w 812042"/>
                      <a:gd name="connsiteY2" fmla="*/ 707618 h 967864"/>
                      <a:gd name="connsiteX3" fmla="*/ 498143 w 812042"/>
                      <a:gd name="connsiteY3" fmla="*/ 966925 h 967864"/>
                      <a:gd name="connsiteX4" fmla="*/ 375313 w 812042"/>
                      <a:gd name="connsiteY4" fmla="*/ 632555 h 967864"/>
                      <a:gd name="connsiteX5" fmla="*/ 812042 w 812042"/>
                      <a:gd name="connsiteY5" fmla="*/ 38877 h 967864"/>
                      <a:gd name="connsiteX0" fmla="*/ 0 w 812042"/>
                      <a:gd name="connsiteY0" fmla="*/ 257241 h 967929"/>
                      <a:gd name="connsiteX1" fmla="*/ 272955 w 812042"/>
                      <a:gd name="connsiteY1" fmla="*/ 18406 h 967929"/>
                      <a:gd name="connsiteX2" fmla="*/ 648268 w 812042"/>
                      <a:gd name="connsiteY2" fmla="*/ 707618 h 967929"/>
                      <a:gd name="connsiteX3" fmla="*/ 498143 w 812042"/>
                      <a:gd name="connsiteY3" fmla="*/ 966925 h 967929"/>
                      <a:gd name="connsiteX4" fmla="*/ 375313 w 812042"/>
                      <a:gd name="connsiteY4" fmla="*/ 632555 h 967929"/>
                      <a:gd name="connsiteX5" fmla="*/ 812042 w 812042"/>
                      <a:gd name="connsiteY5" fmla="*/ 38877 h 967929"/>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33273 h 942958"/>
                      <a:gd name="connsiteX1" fmla="*/ 267002 w 812042"/>
                      <a:gd name="connsiteY1" fmla="*/ 20631 h 942958"/>
                      <a:gd name="connsiteX2" fmla="*/ 648268 w 812042"/>
                      <a:gd name="connsiteY2" fmla="*/ 683650 h 942958"/>
                      <a:gd name="connsiteX3" fmla="*/ 498143 w 812042"/>
                      <a:gd name="connsiteY3" fmla="*/ 942957 h 942958"/>
                      <a:gd name="connsiteX4" fmla="*/ 364598 w 812042"/>
                      <a:gd name="connsiteY4" fmla="*/ 685978 h 942958"/>
                      <a:gd name="connsiteX5" fmla="*/ 812042 w 812042"/>
                      <a:gd name="connsiteY5" fmla="*/ 14909 h 942958"/>
                      <a:gd name="connsiteX0" fmla="*/ 0 w 812042"/>
                      <a:gd name="connsiteY0" fmla="*/ 233273 h 942958"/>
                      <a:gd name="connsiteX1" fmla="*/ 267002 w 812042"/>
                      <a:gd name="connsiteY1" fmla="*/ 20631 h 942958"/>
                      <a:gd name="connsiteX2" fmla="*/ 648268 w 812042"/>
                      <a:gd name="connsiteY2" fmla="*/ 683650 h 942958"/>
                      <a:gd name="connsiteX3" fmla="*/ 498143 w 812042"/>
                      <a:gd name="connsiteY3" fmla="*/ 942957 h 942958"/>
                      <a:gd name="connsiteX4" fmla="*/ 364598 w 812042"/>
                      <a:gd name="connsiteY4" fmla="*/ 685978 h 942958"/>
                      <a:gd name="connsiteX5" fmla="*/ 812042 w 812042"/>
                      <a:gd name="connsiteY5" fmla="*/ 14909 h 942958"/>
                      <a:gd name="connsiteX0" fmla="*/ 0 w 812042"/>
                      <a:gd name="connsiteY0" fmla="*/ 233273 h 942958"/>
                      <a:gd name="connsiteX1" fmla="*/ 267002 w 812042"/>
                      <a:gd name="connsiteY1" fmla="*/ 20631 h 942958"/>
                      <a:gd name="connsiteX2" fmla="*/ 648268 w 812042"/>
                      <a:gd name="connsiteY2" fmla="*/ 683650 h 942958"/>
                      <a:gd name="connsiteX3" fmla="*/ 498143 w 812042"/>
                      <a:gd name="connsiteY3" fmla="*/ 942957 h 942958"/>
                      <a:gd name="connsiteX4" fmla="*/ 364598 w 812042"/>
                      <a:gd name="connsiteY4" fmla="*/ 685978 h 942958"/>
                      <a:gd name="connsiteX5" fmla="*/ 812042 w 812042"/>
                      <a:gd name="connsiteY5" fmla="*/ 14909 h 942958"/>
                      <a:gd name="connsiteX0" fmla="*/ 0 w 812042"/>
                      <a:gd name="connsiteY0" fmla="*/ 218364 h 928049"/>
                      <a:gd name="connsiteX1" fmla="*/ 267002 w 812042"/>
                      <a:gd name="connsiteY1" fmla="*/ 5722 h 928049"/>
                      <a:gd name="connsiteX2" fmla="*/ 648268 w 812042"/>
                      <a:gd name="connsiteY2" fmla="*/ 668741 h 928049"/>
                      <a:gd name="connsiteX3" fmla="*/ 498143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498143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498143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50"/>
                      <a:gd name="connsiteX1" fmla="*/ 267002 w 812042"/>
                      <a:gd name="connsiteY1" fmla="*/ 5722 h 928050"/>
                      <a:gd name="connsiteX2" fmla="*/ 648268 w 812042"/>
                      <a:gd name="connsiteY2" fmla="*/ 668741 h 928050"/>
                      <a:gd name="connsiteX3" fmla="*/ 500524 w 812042"/>
                      <a:gd name="connsiteY3" fmla="*/ 928048 h 928050"/>
                      <a:gd name="connsiteX4" fmla="*/ 364598 w 812042"/>
                      <a:gd name="connsiteY4" fmla="*/ 671069 h 928050"/>
                      <a:gd name="connsiteX5" fmla="*/ 812042 w 812042"/>
                      <a:gd name="connsiteY5" fmla="*/ 0 h 928050"/>
                      <a:gd name="connsiteX0" fmla="*/ 0 w 812042"/>
                      <a:gd name="connsiteY0" fmla="*/ 218364 h 928050"/>
                      <a:gd name="connsiteX1" fmla="*/ 267002 w 812042"/>
                      <a:gd name="connsiteY1" fmla="*/ 5722 h 928050"/>
                      <a:gd name="connsiteX2" fmla="*/ 648268 w 812042"/>
                      <a:gd name="connsiteY2" fmla="*/ 668741 h 928050"/>
                      <a:gd name="connsiteX3" fmla="*/ 500524 w 812042"/>
                      <a:gd name="connsiteY3" fmla="*/ 928048 h 928050"/>
                      <a:gd name="connsiteX4" fmla="*/ 364598 w 812042"/>
                      <a:gd name="connsiteY4" fmla="*/ 671069 h 928050"/>
                      <a:gd name="connsiteX5" fmla="*/ 812042 w 812042"/>
                      <a:gd name="connsiteY5" fmla="*/ 0 h 928050"/>
                      <a:gd name="connsiteX0" fmla="*/ 0 w 812042"/>
                      <a:gd name="connsiteY0" fmla="*/ 218364 h 928067"/>
                      <a:gd name="connsiteX1" fmla="*/ 267002 w 812042"/>
                      <a:gd name="connsiteY1" fmla="*/ 5722 h 928067"/>
                      <a:gd name="connsiteX2" fmla="*/ 648268 w 812042"/>
                      <a:gd name="connsiteY2" fmla="*/ 668741 h 928067"/>
                      <a:gd name="connsiteX3" fmla="*/ 500524 w 812042"/>
                      <a:gd name="connsiteY3" fmla="*/ 928048 h 928067"/>
                      <a:gd name="connsiteX4" fmla="*/ 364598 w 812042"/>
                      <a:gd name="connsiteY4" fmla="*/ 671069 h 928067"/>
                      <a:gd name="connsiteX5" fmla="*/ 812042 w 812042"/>
                      <a:gd name="connsiteY5" fmla="*/ 0 h 928067"/>
                      <a:gd name="connsiteX0" fmla="*/ 0 w 812042"/>
                      <a:gd name="connsiteY0" fmla="*/ 218364 h 928067"/>
                      <a:gd name="connsiteX1" fmla="*/ 267002 w 812042"/>
                      <a:gd name="connsiteY1" fmla="*/ 5722 h 928067"/>
                      <a:gd name="connsiteX2" fmla="*/ 648268 w 812042"/>
                      <a:gd name="connsiteY2" fmla="*/ 668741 h 928067"/>
                      <a:gd name="connsiteX3" fmla="*/ 500524 w 812042"/>
                      <a:gd name="connsiteY3" fmla="*/ 928048 h 928067"/>
                      <a:gd name="connsiteX4" fmla="*/ 364598 w 812042"/>
                      <a:gd name="connsiteY4" fmla="*/ 671069 h 928067"/>
                      <a:gd name="connsiteX5" fmla="*/ 812042 w 812042"/>
                      <a:gd name="connsiteY5" fmla="*/ 0 h 928067"/>
                      <a:gd name="connsiteX0" fmla="*/ 0 w 812042"/>
                      <a:gd name="connsiteY0" fmla="*/ 218364 h 928067"/>
                      <a:gd name="connsiteX1" fmla="*/ 267002 w 812042"/>
                      <a:gd name="connsiteY1" fmla="*/ 5722 h 928067"/>
                      <a:gd name="connsiteX2" fmla="*/ 648268 w 812042"/>
                      <a:gd name="connsiteY2" fmla="*/ 668741 h 928067"/>
                      <a:gd name="connsiteX3" fmla="*/ 500524 w 812042"/>
                      <a:gd name="connsiteY3" fmla="*/ 928048 h 928067"/>
                      <a:gd name="connsiteX4" fmla="*/ 364598 w 812042"/>
                      <a:gd name="connsiteY4" fmla="*/ 671069 h 928067"/>
                      <a:gd name="connsiteX5" fmla="*/ 812042 w 812042"/>
                      <a:gd name="connsiteY5" fmla="*/ 0 h 928067"/>
                      <a:gd name="connsiteX0" fmla="*/ 0 w 812042"/>
                      <a:gd name="connsiteY0" fmla="*/ 218364 h 928052"/>
                      <a:gd name="connsiteX1" fmla="*/ 267002 w 812042"/>
                      <a:gd name="connsiteY1" fmla="*/ 5722 h 928052"/>
                      <a:gd name="connsiteX2" fmla="*/ 648268 w 812042"/>
                      <a:gd name="connsiteY2" fmla="*/ 668741 h 928052"/>
                      <a:gd name="connsiteX3" fmla="*/ 500524 w 812042"/>
                      <a:gd name="connsiteY3" fmla="*/ 928048 h 928052"/>
                      <a:gd name="connsiteX4" fmla="*/ 364598 w 812042"/>
                      <a:gd name="connsiteY4" fmla="*/ 671069 h 928052"/>
                      <a:gd name="connsiteX5" fmla="*/ 812042 w 812042"/>
                      <a:gd name="connsiteY5" fmla="*/ 0 h 928052"/>
                      <a:gd name="connsiteX0" fmla="*/ 0 w 812042"/>
                      <a:gd name="connsiteY0" fmla="*/ 218364 h 928052"/>
                      <a:gd name="connsiteX1" fmla="*/ 267002 w 812042"/>
                      <a:gd name="connsiteY1" fmla="*/ 5722 h 928052"/>
                      <a:gd name="connsiteX2" fmla="*/ 648268 w 812042"/>
                      <a:gd name="connsiteY2" fmla="*/ 668741 h 928052"/>
                      <a:gd name="connsiteX3" fmla="*/ 500524 w 812042"/>
                      <a:gd name="connsiteY3" fmla="*/ 928048 h 928052"/>
                      <a:gd name="connsiteX4" fmla="*/ 364598 w 812042"/>
                      <a:gd name="connsiteY4" fmla="*/ 671069 h 928052"/>
                      <a:gd name="connsiteX5" fmla="*/ 812042 w 812042"/>
                      <a:gd name="connsiteY5" fmla="*/ 0 h 928052"/>
                      <a:gd name="connsiteX0" fmla="*/ 0 w 812042"/>
                      <a:gd name="connsiteY0" fmla="*/ 218364 h 928052"/>
                      <a:gd name="connsiteX1" fmla="*/ 267002 w 812042"/>
                      <a:gd name="connsiteY1" fmla="*/ 5722 h 928052"/>
                      <a:gd name="connsiteX2" fmla="*/ 648268 w 812042"/>
                      <a:gd name="connsiteY2" fmla="*/ 668741 h 928052"/>
                      <a:gd name="connsiteX3" fmla="*/ 500524 w 812042"/>
                      <a:gd name="connsiteY3" fmla="*/ 928048 h 928052"/>
                      <a:gd name="connsiteX4" fmla="*/ 364598 w 812042"/>
                      <a:gd name="connsiteY4" fmla="*/ 671069 h 928052"/>
                      <a:gd name="connsiteX5" fmla="*/ 812042 w 812042"/>
                      <a:gd name="connsiteY5" fmla="*/ 0 h 928052"/>
                      <a:gd name="connsiteX0" fmla="*/ 0 w 545040"/>
                      <a:gd name="connsiteY0" fmla="*/ 5722 h 928052"/>
                      <a:gd name="connsiteX1" fmla="*/ 381266 w 545040"/>
                      <a:gd name="connsiteY1" fmla="*/ 668741 h 928052"/>
                      <a:gd name="connsiteX2" fmla="*/ 233522 w 545040"/>
                      <a:gd name="connsiteY2" fmla="*/ 928048 h 928052"/>
                      <a:gd name="connsiteX3" fmla="*/ 97596 w 545040"/>
                      <a:gd name="connsiteY3" fmla="*/ 671069 h 928052"/>
                      <a:gd name="connsiteX4" fmla="*/ 545040 w 545040"/>
                      <a:gd name="connsiteY4" fmla="*/ 0 h 92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040" h="928052">
                        <a:moveTo>
                          <a:pt x="0" y="5722"/>
                        </a:moveTo>
                        <a:cubicBezTo>
                          <a:pt x="164004" y="4586"/>
                          <a:pt x="379255" y="443582"/>
                          <a:pt x="381266" y="668741"/>
                        </a:cubicBezTo>
                        <a:cubicBezTo>
                          <a:pt x="383277" y="893900"/>
                          <a:pt x="286753" y="927660"/>
                          <a:pt x="233522" y="928048"/>
                        </a:cubicBezTo>
                        <a:cubicBezTo>
                          <a:pt x="180291" y="928436"/>
                          <a:pt x="100445" y="903135"/>
                          <a:pt x="97596" y="671069"/>
                        </a:cubicBezTo>
                        <a:cubicBezTo>
                          <a:pt x="94747" y="439003"/>
                          <a:pt x="378316" y="5332"/>
                          <a:pt x="545040" y="0"/>
                        </a:cubicBezTo>
                      </a:path>
                    </a:pathLst>
                  </a:custGeom>
                  <a:noFill/>
                  <a:ln>
                    <a:solidFill>
                      <a:srgbClr val="46D4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Freeform: Shape 17">
                    <a:extLst>
                      <a:ext uri="{FF2B5EF4-FFF2-40B4-BE49-F238E27FC236}">
                        <a16:creationId xmlns:a16="http://schemas.microsoft.com/office/drawing/2014/main" id="{D1B86BCE-9026-47C2-835B-C509EF490543}"/>
                      </a:ext>
                    </a:extLst>
                  </p:cNvPr>
                  <p:cNvSpPr/>
                  <p:nvPr/>
                </p:nvSpPr>
                <p:spPr>
                  <a:xfrm>
                    <a:off x="8445449" y="5994857"/>
                    <a:ext cx="276643" cy="972169"/>
                  </a:xfrm>
                  <a:custGeom>
                    <a:avLst/>
                    <a:gdLst>
                      <a:gd name="connsiteX0" fmla="*/ 0 w 812042"/>
                      <a:gd name="connsiteY0" fmla="*/ 248952 h 959216"/>
                      <a:gd name="connsiteX1" fmla="*/ 272955 w 812042"/>
                      <a:gd name="connsiteY1" fmla="*/ 10117 h 959216"/>
                      <a:gd name="connsiteX2" fmla="*/ 627797 w 812042"/>
                      <a:gd name="connsiteY2" fmla="*/ 549203 h 959216"/>
                      <a:gd name="connsiteX3" fmla="*/ 498143 w 812042"/>
                      <a:gd name="connsiteY3" fmla="*/ 958636 h 959216"/>
                      <a:gd name="connsiteX4" fmla="*/ 375313 w 812042"/>
                      <a:gd name="connsiteY4" fmla="*/ 624266 h 959216"/>
                      <a:gd name="connsiteX5" fmla="*/ 812042 w 812042"/>
                      <a:gd name="connsiteY5" fmla="*/ 30588 h 959216"/>
                      <a:gd name="connsiteX0" fmla="*/ 0 w 812042"/>
                      <a:gd name="connsiteY0" fmla="*/ 257241 h 967864"/>
                      <a:gd name="connsiteX1" fmla="*/ 272955 w 812042"/>
                      <a:gd name="connsiteY1" fmla="*/ 18406 h 967864"/>
                      <a:gd name="connsiteX2" fmla="*/ 648268 w 812042"/>
                      <a:gd name="connsiteY2" fmla="*/ 707618 h 967864"/>
                      <a:gd name="connsiteX3" fmla="*/ 498143 w 812042"/>
                      <a:gd name="connsiteY3" fmla="*/ 966925 h 967864"/>
                      <a:gd name="connsiteX4" fmla="*/ 375313 w 812042"/>
                      <a:gd name="connsiteY4" fmla="*/ 632555 h 967864"/>
                      <a:gd name="connsiteX5" fmla="*/ 812042 w 812042"/>
                      <a:gd name="connsiteY5" fmla="*/ 38877 h 967864"/>
                      <a:gd name="connsiteX0" fmla="*/ 0 w 812042"/>
                      <a:gd name="connsiteY0" fmla="*/ 257241 h 967929"/>
                      <a:gd name="connsiteX1" fmla="*/ 272955 w 812042"/>
                      <a:gd name="connsiteY1" fmla="*/ 18406 h 967929"/>
                      <a:gd name="connsiteX2" fmla="*/ 648268 w 812042"/>
                      <a:gd name="connsiteY2" fmla="*/ 707618 h 967929"/>
                      <a:gd name="connsiteX3" fmla="*/ 498143 w 812042"/>
                      <a:gd name="connsiteY3" fmla="*/ 966925 h 967929"/>
                      <a:gd name="connsiteX4" fmla="*/ 375313 w 812042"/>
                      <a:gd name="connsiteY4" fmla="*/ 632555 h 967929"/>
                      <a:gd name="connsiteX5" fmla="*/ 812042 w 812042"/>
                      <a:gd name="connsiteY5" fmla="*/ 38877 h 967929"/>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33273 h 942958"/>
                      <a:gd name="connsiteX1" fmla="*/ 267002 w 812042"/>
                      <a:gd name="connsiteY1" fmla="*/ 20631 h 942958"/>
                      <a:gd name="connsiteX2" fmla="*/ 648268 w 812042"/>
                      <a:gd name="connsiteY2" fmla="*/ 683650 h 942958"/>
                      <a:gd name="connsiteX3" fmla="*/ 498143 w 812042"/>
                      <a:gd name="connsiteY3" fmla="*/ 942957 h 942958"/>
                      <a:gd name="connsiteX4" fmla="*/ 364598 w 812042"/>
                      <a:gd name="connsiteY4" fmla="*/ 685978 h 942958"/>
                      <a:gd name="connsiteX5" fmla="*/ 812042 w 812042"/>
                      <a:gd name="connsiteY5" fmla="*/ 14909 h 942958"/>
                      <a:gd name="connsiteX0" fmla="*/ 0 w 812042"/>
                      <a:gd name="connsiteY0" fmla="*/ 233273 h 942958"/>
                      <a:gd name="connsiteX1" fmla="*/ 267002 w 812042"/>
                      <a:gd name="connsiteY1" fmla="*/ 20631 h 942958"/>
                      <a:gd name="connsiteX2" fmla="*/ 648268 w 812042"/>
                      <a:gd name="connsiteY2" fmla="*/ 683650 h 942958"/>
                      <a:gd name="connsiteX3" fmla="*/ 498143 w 812042"/>
                      <a:gd name="connsiteY3" fmla="*/ 942957 h 942958"/>
                      <a:gd name="connsiteX4" fmla="*/ 364598 w 812042"/>
                      <a:gd name="connsiteY4" fmla="*/ 685978 h 942958"/>
                      <a:gd name="connsiteX5" fmla="*/ 812042 w 812042"/>
                      <a:gd name="connsiteY5" fmla="*/ 14909 h 942958"/>
                      <a:gd name="connsiteX0" fmla="*/ 0 w 812042"/>
                      <a:gd name="connsiteY0" fmla="*/ 233273 h 942958"/>
                      <a:gd name="connsiteX1" fmla="*/ 267002 w 812042"/>
                      <a:gd name="connsiteY1" fmla="*/ 20631 h 942958"/>
                      <a:gd name="connsiteX2" fmla="*/ 648268 w 812042"/>
                      <a:gd name="connsiteY2" fmla="*/ 683650 h 942958"/>
                      <a:gd name="connsiteX3" fmla="*/ 498143 w 812042"/>
                      <a:gd name="connsiteY3" fmla="*/ 942957 h 942958"/>
                      <a:gd name="connsiteX4" fmla="*/ 364598 w 812042"/>
                      <a:gd name="connsiteY4" fmla="*/ 685978 h 942958"/>
                      <a:gd name="connsiteX5" fmla="*/ 812042 w 812042"/>
                      <a:gd name="connsiteY5" fmla="*/ 14909 h 942958"/>
                      <a:gd name="connsiteX0" fmla="*/ 0 w 812042"/>
                      <a:gd name="connsiteY0" fmla="*/ 218364 h 928049"/>
                      <a:gd name="connsiteX1" fmla="*/ 267002 w 812042"/>
                      <a:gd name="connsiteY1" fmla="*/ 5722 h 928049"/>
                      <a:gd name="connsiteX2" fmla="*/ 648268 w 812042"/>
                      <a:gd name="connsiteY2" fmla="*/ 668741 h 928049"/>
                      <a:gd name="connsiteX3" fmla="*/ 498143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498143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498143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50"/>
                      <a:gd name="connsiteX1" fmla="*/ 267002 w 812042"/>
                      <a:gd name="connsiteY1" fmla="*/ 5722 h 928050"/>
                      <a:gd name="connsiteX2" fmla="*/ 648268 w 812042"/>
                      <a:gd name="connsiteY2" fmla="*/ 668741 h 928050"/>
                      <a:gd name="connsiteX3" fmla="*/ 500524 w 812042"/>
                      <a:gd name="connsiteY3" fmla="*/ 928048 h 928050"/>
                      <a:gd name="connsiteX4" fmla="*/ 364598 w 812042"/>
                      <a:gd name="connsiteY4" fmla="*/ 671069 h 928050"/>
                      <a:gd name="connsiteX5" fmla="*/ 812042 w 812042"/>
                      <a:gd name="connsiteY5" fmla="*/ 0 h 928050"/>
                      <a:gd name="connsiteX0" fmla="*/ 0 w 812042"/>
                      <a:gd name="connsiteY0" fmla="*/ 218364 h 928050"/>
                      <a:gd name="connsiteX1" fmla="*/ 267002 w 812042"/>
                      <a:gd name="connsiteY1" fmla="*/ 5722 h 928050"/>
                      <a:gd name="connsiteX2" fmla="*/ 648268 w 812042"/>
                      <a:gd name="connsiteY2" fmla="*/ 668741 h 928050"/>
                      <a:gd name="connsiteX3" fmla="*/ 500524 w 812042"/>
                      <a:gd name="connsiteY3" fmla="*/ 928048 h 928050"/>
                      <a:gd name="connsiteX4" fmla="*/ 364598 w 812042"/>
                      <a:gd name="connsiteY4" fmla="*/ 671069 h 928050"/>
                      <a:gd name="connsiteX5" fmla="*/ 812042 w 812042"/>
                      <a:gd name="connsiteY5" fmla="*/ 0 h 928050"/>
                      <a:gd name="connsiteX0" fmla="*/ 0 w 812042"/>
                      <a:gd name="connsiteY0" fmla="*/ 218364 h 928067"/>
                      <a:gd name="connsiteX1" fmla="*/ 267002 w 812042"/>
                      <a:gd name="connsiteY1" fmla="*/ 5722 h 928067"/>
                      <a:gd name="connsiteX2" fmla="*/ 648268 w 812042"/>
                      <a:gd name="connsiteY2" fmla="*/ 668741 h 928067"/>
                      <a:gd name="connsiteX3" fmla="*/ 500524 w 812042"/>
                      <a:gd name="connsiteY3" fmla="*/ 928048 h 928067"/>
                      <a:gd name="connsiteX4" fmla="*/ 364598 w 812042"/>
                      <a:gd name="connsiteY4" fmla="*/ 671069 h 928067"/>
                      <a:gd name="connsiteX5" fmla="*/ 812042 w 812042"/>
                      <a:gd name="connsiteY5" fmla="*/ 0 h 928067"/>
                      <a:gd name="connsiteX0" fmla="*/ 0 w 812042"/>
                      <a:gd name="connsiteY0" fmla="*/ 218364 h 928067"/>
                      <a:gd name="connsiteX1" fmla="*/ 267002 w 812042"/>
                      <a:gd name="connsiteY1" fmla="*/ 5722 h 928067"/>
                      <a:gd name="connsiteX2" fmla="*/ 648268 w 812042"/>
                      <a:gd name="connsiteY2" fmla="*/ 668741 h 928067"/>
                      <a:gd name="connsiteX3" fmla="*/ 500524 w 812042"/>
                      <a:gd name="connsiteY3" fmla="*/ 928048 h 928067"/>
                      <a:gd name="connsiteX4" fmla="*/ 364598 w 812042"/>
                      <a:gd name="connsiteY4" fmla="*/ 671069 h 928067"/>
                      <a:gd name="connsiteX5" fmla="*/ 812042 w 812042"/>
                      <a:gd name="connsiteY5" fmla="*/ 0 h 928067"/>
                      <a:gd name="connsiteX0" fmla="*/ 0 w 812042"/>
                      <a:gd name="connsiteY0" fmla="*/ 218364 h 928067"/>
                      <a:gd name="connsiteX1" fmla="*/ 267002 w 812042"/>
                      <a:gd name="connsiteY1" fmla="*/ 5722 h 928067"/>
                      <a:gd name="connsiteX2" fmla="*/ 648268 w 812042"/>
                      <a:gd name="connsiteY2" fmla="*/ 668741 h 928067"/>
                      <a:gd name="connsiteX3" fmla="*/ 500524 w 812042"/>
                      <a:gd name="connsiteY3" fmla="*/ 928048 h 928067"/>
                      <a:gd name="connsiteX4" fmla="*/ 364598 w 812042"/>
                      <a:gd name="connsiteY4" fmla="*/ 671069 h 928067"/>
                      <a:gd name="connsiteX5" fmla="*/ 812042 w 812042"/>
                      <a:gd name="connsiteY5" fmla="*/ 0 h 928067"/>
                      <a:gd name="connsiteX0" fmla="*/ 0 w 812042"/>
                      <a:gd name="connsiteY0" fmla="*/ 218364 h 928052"/>
                      <a:gd name="connsiteX1" fmla="*/ 267002 w 812042"/>
                      <a:gd name="connsiteY1" fmla="*/ 5722 h 928052"/>
                      <a:gd name="connsiteX2" fmla="*/ 648268 w 812042"/>
                      <a:gd name="connsiteY2" fmla="*/ 668741 h 928052"/>
                      <a:gd name="connsiteX3" fmla="*/ 500524 w 812042"/>
                      <a:gd name="connsiteY3" fmla="*/ 928048 h 928052"/>
                      <a:gd name="connsiteX4" fmla="*/ 364598 w 812042"/>
                      <a:gd name="connsiteY4" fmla="*/ 671069 h 928052"/>
                      <a:gd name="connsiteX5" fmla="*/ 812042 w 812042"/>
                      <a:gd name="connsiteY5" fmla="*/ 0 h 928052"/>
                      <a:gd name="connsiteX0" fmla="*/ 0 w 812042"/>
                      <a:gd name="connsiteY0" fmla="*/ 218364 h 928052"/>
                      <a:gd name="connsiteX1" fmla="*/ 267002 w 812042"/>
                      <a:gd name="connsiteY1" fmla="*/ 5722 h 928052"/>
                      <a:gd name="connsiteX2" fmla="*/ 648268 w 812042"/>
                      <a:gd name="connsiteY2" fmla="*/ 668741 h 928052"/>
                      <a:gd name="connsiteX3" fmla="*/ 500524 w 812042"/>
                      <a:gd name="connsiteY3" fmla="*/ 928048 h 928052"/>
                      <a:gd name="connsiteX4" fmla="*/ 364598 w 812042"/>
                      <a:gd name="connsiteY4" fmla="*/ 671069 h 928052"/>
                      <a:gd name="connsiteX5" fmla="*/ 812042 w 812042"/>
                      <a:gd name="connsiteY5" fmla="*/ 0 h 928052"/>
                      <a:gd name="connsiteX0" fmla="*/ 0 w 812042"/>
                      <a:gd name="connsiteY0" fmla="*/ 218364 h 928052"/>
                      <a:gd name="connsiteX1" fmla="*/ 267002 w 812042"/>
                      <a:gd name="connsiteY1" fmla="*/ 5722 h 928052"/>
                      <a:gd name="connsiteX2" fmla="*/ 648268 w 812042"/>
                      <a:gd name="connsiteY2" fmla="*/ 668741 h 928052"/>
                      <a:gd name="connsiteX3" fmla="*/ 500524 w 812042"/>
                      <a:gd name="connsiteY3" fmla="*/ 928048 h 928052"/>
                      <a:gd name="connsiteX4" fmla="*/ 364598 w 812042"/>
                      <a:gd name="connsiteY4" fmla="*/ 671069 h 928052"/>
                      <a:gd name="connsiteX5" fmla="*/ 812042 w 812042"/>
                      <a:gd name="connsiteY5" fmla="*/ 0 h 928052"/>
                      <a:gd name="connsiteX0" fmla="*/ 0 w 545040"/>
                      <a:gd name="connsiteY0" fmla="*/ 5722 h 928052"/>
                      <a:gd name="connsiteX1" fmla="*/ 381266 w 545040"/>
                      <a:gd name="connsiteY1" fmla="*/ 668741 h 928052"/>
                      <a:gd name="connsiteX2" fmla="*/ 233522 w 545040"/>
                      <a:gd name="connsiteY2" fmla="*/ 928048 h 928052"/>
                      <a:gd name="connsiteX3" fmla="*/ 97596 w 545040"/>
                      <a:gd name="connsiteY3" fmla="*/ 671069 h 928052"/>
                      <a:gd name="connsiteX4" fmla="*/ 545040 w 545040"/>
                      <a:gd name="connsiteY4" fmla="*/ 0 h 92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040" h="928052">
                        <a:moveTo>
                          <a:pt x="0" y="5722"/>
                        </a:moveTo>
                        <a:cubicBezTo>
                          <a:pt x="164004" y="4586"/>
                          <a:pt x="379255" y="443582"/>
                          <a:pt x="381266" y="668741"/>
                        </a:cubicBezTo>
                        <a:cubicBezTo>
                          <a:pt x="383277" y="893900"/>
                          <a:pt x="286753" y="927660"/>
                          <a:pt x="233522" y="928048"/>
                        </a:cubicBezTo>
                        <a:cubicBezTo>
                          <a:pt x="180291" y="928436"/>
                          <a:pt x="100445" y="903135"/>
                          <a:pt x="97596" y="671069"/>
                        </a:cubicBezTo>
                        <a:cubicBezTo>
                          <a:pt x="94747" y="439003"/>
                          <a:pt x="378316" y="5332"/>
                          <a:pt x="545040" y="0"/>
                        </a:cubicBezTo>
                      </a:path>
                    </a:pathLst>
                  </a:custGeom>
                  <a:noFill/>
                  <a:ln>
                    <a:solidFill>
                      <a:srgbClr val="46D4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Freeform: Shape 18">
                    <a:extLst>
                      <a:ext uri="{FF2B5EF4-FFF2-40B4-BE49-F238E27FC236}">
                        <a16:creationId xmlns:a16="http://schemas.microsoft.com/office/drawing/2014/main" id="{9FE0972F-3F87-405E-8C6E-36ECDD9FA503}"/>
                      </a:ext>
                    </a:extLst>
                  </p:cNvPr>
                  <p:cNvSpPr/>
                  <p:nvPr/>
                </p:nvSpPr>
                <p:spPr>
                  <a:xfrm>
                    <a:off x="8722092" y="5988052"/>
                    <a:ext cx="276643" cy="972169"/>
                  </a:xfrm>
                  <a:custGeom>
                    <a:avLst/>
                    <a:gdLst>
                      <a:gd name="connsiteX0" fmla="*/ 0 w 812042"/>
                      <a:gd name="connsiteY0" fmla="*/ 248952 h 959216"/>
                      <a:gd name="connsiteX1" fmla="*/ 272955 w 812042"/>
                      <a:gd name="connsiteY1" fmla="*/ 10117 h 959216"/>
                      <a:gd name="connsiteX2" fmla="*/ 627797 w 812042"/>
                      <a:gd name="connsiteY2" fmla="*/ 549203 h 959216"/>
                      <a:gd name="connsiteX3" fmla="*/ 498143 w 812042"/>
                      <a:gd name="connsiteY3" fmla="*/ 958636 h 959216"/>
                      <a:gd name="connsiteX4" fmla="*/ 375313 w 812042"/>
                      <a:gd name="connsiteY4" fmla="*/ 624266 h 959216"/>
                      <a:gd name="connsiteX5" fmla="*/ 812042 w 812042"/>
                      <a:gd name="connsiteY5" fmla="*/ 30588 h 959216"/>
                      <a:gd name="connsiteX0" fmla="*/ 0 w 812042"/>
                      <a:gd name="connsiteY0" fmla="*/ 257241 h 967864"/>
                      <a:gd name="connsiteX1" fmla="*/ 272955 w 812042"/>
                      <a:gd name="connsiteY1" fmla="*/ 18406 h 967864"/>
                      <a:gd name="connsiteX2" fmla="*/ 648268 w 812042"/>
                      <a:gd name="connsiteY2" fmla="*/ 707618 h 967864"/>
                      <a:gd name="connsiteX3" fmla="*/ 498143 w 812042"/>
                      <a:gd name="connsiteY3" fmla="*/ 966925 h 967864"/>
                      <a:gd name="connsiteX4" fmla="*/ 375313 w 812042"/>
                      <a:gd name="connsiteY4" fmla="*/ 632555 h 967864"/>
                      <a:gd name="connsiteX5" fmla="*/ 812042 w 812042"/>
                      <a:gd name="connsiteY5" fmla="*/ 38877 h 967864"/>
                      <a:gd name="connsiteX0" fmla="*/ 0 w 812042"/>
                      <a:gd name="connsiteY0" fmla="*/ 257241 h 967929"/>
                      <a:gd name="connsiteX1" fmla="*/ 272955 w 812042"/>
                      <a:gd name="connsiteY1" fmla="*/ 18406 h 967929"/>
                      <a:gd name="connsiteX2" fmla="*/ 648268 w 812042"/>
                      <a:gd name="connsiteY2" fmla="*/ 707618 h 967929"/>
                      <a:gd name="connsiteX3" fmla="*/ 498143 w 812042"/>
                      <a:gd name="connsiteY3" fmla="*/ 966925 h 967929"/>
                      <a:gd name="connsiteX4" fmla="*/ 375313 w 812042"/>
                      <a:gd name="connsiteY4" fmla="*/ 632555 h 967929"/>
                      <a:gd name="connsiteX5" fmla="*/ 812042 w 812042"/>
                      <a:gd name="connsiteY5" fmla="*/ 38877 h 967929"/>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33273 h 942958"/>
                      <a:gd name="connsiteX1" fmla="*/ 267002 w 812042"/>
                      <a:gd name="connsiteY1" fmla="*/ 20631 h 942958"/>
                      <a:gd name="connsiteX2" fmla="*/ 648268 w 812042"/>
                      <a:gd name="connsiteY2" fmla="*/ 683650 h 942958"/>
                      <a:gd name="connsiteX3" fmla="*/ 498143 w 812042"/>
                      <a:gd name="connsiteY3" fmla="*/ 942957 h 942958"/>
                      <a:gd name="connsiteX4" fmla="*/ 364598 w 812042"/>
                      <a:gd name="connsiteY4" fmla="*/ 685978 h 942958"/>
                      <a:gd name="connsiteX5" fmla="*/ 812042 w 812042"/>
                      <a:gd name="connsiteY5" fmla="*/ 14909 h 942958"/>
                      <a:gd name="connsiteX0" fmla="*/ 0 w 812042"/>
                      <a:gd name="connsiteY0" fmla="*/ 233273 h 942958"/>
                      <a:gd name="connsiteX1" fmla="*/ 267002 w 812042"/>
                      <a:gd name="connsiteY1" fmla="*/ 20631 h 942958"/>
                      <a:gd name="connsiteX2" fmla="*/ 648268 w 812042"/>
                      <a:gd name="connsiteY2" fmla="*/ 683650 h 942958"/>
                      <a:gd name="connsiteX3" fmla="*/ 498143 w 812042"/>
                      <a:gd name="connsiteY3" fmla="*/ 942957 h 942958"/>
                      <a:gd name="connsiteX4" fmla="*/ 364598 w 812042"/>
                      <a:gd name="connsiteY4" fmla="*/ 685978 h 942958"/>
                      <a:gd name="connsiteX5" fmla="*/ 812042 w 812042"/>
                      <a:gd name="connsiteY5" fmla="*/ 14909 h 942958"/>
                      <a:gd name="connsiteX0" fmla="*/ 0 w 812042"/>
                      <a:gd name="connsiteY0" fmla="*/ 233273 h 942958"/>
                      <a:gd name="connsiteX1" fmla="*/ 267002 w 812042"/>
                      <a:gd name="connsiteY1" fmla="*/ 20631 h 942958"/>
                      <a:gd name="connsiteX2" fmla="*/ 648268 w 812042"/>
                      <a:gd name="connsiteY2" fmla="*/ 683650 h 942958"/>
                      <a:gd name="connsiteX3" fmla="*/ 498143 w 812042"/>
                      <a:gd name="connsiteY3" fmla="*/ 942957 h 942958"/>
                      <a:gd name="connsiteX4" fmla="*/ 364598 w 812042"/>
                      <a:gd name="connsiteY4" fmla="*/ 685978 h 942958"/>
                      <a:gd name="connsiteX5" fmla="*/ 812042 w 812042"/>
                      <a:gd name="connsiteY5" fmla="*/ 14909 h 942958"/>
                      <a:gd name="connsiteX0" fmla="*/ 0 w 812042"/>
                      <a:gd name="connsiteY0" fmla="*/ 218364 h 928049"/>
                      <a:gd name="connsiteX1" fmla="*/ 267002 w 812042"/>
                      <a:gd name="connsiteY1" fmla="*/ 5722 h 928049"/>
                      <a:gd name="connsiteX2" fmla="*/ 648268 w 812042"/>
                      <a:gd name="connsiteY2" fmla="*/ 668741 h 928049"/>
                      <a:gd name="connsiteX3" fmla="*/ 498143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498143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498143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50"/>
                      <a:gd name="connsiteX1" fmla="*/ 267002 w 812042"/>
                      <a:gd name="connsiteY1" fmla="*/ 5722 h 928050"/>
                      <a:gd name="connsiteX2" fmla="*/ 648268 w 812042"/>
                      <a:gd name="connsiteY2" fmla="*/ 668741 h 928050"/>
                      <a:gd name="connsiteX3" fmla="*/ 500524 w 812042"/>
                      <a:gd name="connsiteY3" fmla="*/ 928048 h 928050"/>
                      <a:gd name="connsiteX4" fmla="*/ 364598 w 812042"/>
                      <a:gd name="connsiteY4" fmla="*/ 671069 h 928050"/>
                      <a:gd name="connsiteX5" fmla="*/ 812042 w 812042"/>
                      <a:gd name="connsiteY5" fmla="*/ 0 h 928050"/>
                      <a:gd name="connsiteX0" fmla="*/ 0 w 812042"/>
                      <a:gd name="connsiteY0" fmla="*/ 218364 h 928050"/>
                      <a:gd name="connsiteX1" fmla="*/ 267002 w 812042"/>
                      <a:gd name="connsiteY1" fmla="*/ 5722 h 928050"/>
                      <a:gd name="connsiteX2" fmla="*/ 648268 w 812042"/>
                      <a:gd name="connsiteY2" fmla="*/ 668741 h 928050"/>
                      <a:gd name="connsiteX3" fmla="*/ 500524 w 812042"/>
                      <a:gd name="connsiteY3" fmla="*/ 928048 h 928050"/>
                      <a:gd name="connsiteX4" fmla="*/ 364598 w 812042"/>
                      <a:gd name="connsiteY4" fmla="*/ 671069 h 928050"/>
                      <a:gd name="connsiteX5" fmla="*/ 812042 w 812042"/>
                      <a:gd name="connsiteY5" fmla="*/ 0 h 928050"/>
                      <a:gd name="connsiteX0" fmla="*/ 0 w 812042"/>
                      <a:gd name="connsiteY0" fmla="*/ 218364 h 928067"/>
                      <a:gd name="connsiteX1" fmla="*/ 267002 w 812042"/>
                      <a:gd name="connsiteY1" fmla="*/ 5722 h 928067"/>
                      <a:gd name="connsiteX2" fmla="*/ 648268 w 812042"/>
                      <a:gd name="connsiteY2" fmla="*/ 668741 h 928067"/>
                      <a:gd name="connsiteX3" fmla="*/ 500524 w 812042"/>
                      <a:gd name="connsiteY3" fmla="*/ 928048 h 928067"/>
                      <a:gd name="connsiteX4" fmla="*/ 364598 w 812042"/>
                      <a:gd name="connsiteY4" fmla="*/ 671069 h 928067"/>
                      <a:gd name="connsiteX5" fmla="*/ 812042 w 812042"/>
                      <a:gd name="connsiteY5" fmla="*/ 0 h 928067"/>
                      <a:gd name="connsiteX0" fmla="*/ 0 w 812042"/>
                      <a:gd name="connsiteY0" fmla="*/ 218364 h 928067"/>
                      <a:gd name="connsiteX1" fmla="*/ 267002 w 812042"/>
                      <a:gd name="connsiteY1" fmla="*/ 5722 h 928067"/>
                      <a:gd name="connsiteX2" fmla="*/ 648268 w 812042"/>
                      <a:gd name="connsiteY2" fmla="*/ 668741 h 928067"/>
                      <a:gd name="connsiteX3" fmla="*/ 500524 w 812042"/>
                      <a:gd name="connsiteY3" fmla="*/ 928048 h 928067"/>
                      <a:gd name="connsiteX4" fmla="*/ 364598 w 812042"/>
                      <a:gd name="connsiteY4" fmla="*/ 671069 h 928067"/>
                      <a:gd name="connsiteX5" fmla="*/ 812042 w 812042"/>
                      <a:gd name="connsiteY5" fmla="*/ 0 h 928067"/>
                      <a:gd name="connsiteX0" fmla="*/ 0 w 812042"/>
                      <a:gd name="connsiteY0" fmla="*/ 218364 h 928067"/>
                      <a:gd name="connsiteX1" fmla="*/ 267002 w 812042"/>
                      <a:gd name="connsiteY1" fmla="*/ 5722 h 928067"/>
                      <a:gd name="connsiteX2" fmla="*/ 648268 w 812042"/>
                      <a:gd name="connsiteY2" fmla="*/ 668741 h 928067"/>
                      <a:gd name="connsiteX3" fmla="*/ 500524 w 812042"/>
                      <a:gd name="connsiteY3" fmla="*/ 928048 h 928067"/>
                      <a:gd name="connsiteX4" fmla="*/ 364598 w 812042"/>
                      <a:gd name="connsiteY4" fmla="*/ 671069 h 928067"/>
                      <a:gd name="connsiteX5" fmla="*/ 812042 w 812042"/>
                      <a:gd name="connsiteY5" fmla="*/ 0 h 928067"/>
                      <a:gd name="connsiteX0" fmla="*/ 0 w 812042"/>
                      <a:gd name="connsiteY0" fmla="*/ 218364 h 928052"/>
                      <a:gd name="connsiteX1" fmla="*/ 267002 w 812042"/>
                      <a:gd name="connsiteY1" fmla="*/ 5722 h 928052"/>
                      <a:gd name="connsiteX2" fmla="*/ 648268 w 812042"/>
                      <a:gd name="connsiteY2" fmla="*/ 668741 h 928052"/>
                      <a:gd name="connsiteX3" fmla="*/ 500524 w 812042"/>
                      <a:gd name="connsiteY3" fmla="*/ 928048 h 928052"/>
                      <a:gd name="connsiteX4" fmla="*/ 364598 w 812042"/>
                      <a:gd name="connsiteY4" fmla="*/ 671069 h 928052"/>
                      <a:gd name="connsiteX5" fmla="*/ 812042 w 812042"/>
                      <a:gd name="connsiteY5" fmla="*/ 0 h 928052"/>
                      <a:gd name="connsiteX0" fmla="*/ 0 w 812042"/>
                      <a:gd name="connsiteY0" fmla="*/ 218364 h 928052"/>
                      <a:gd name="connsiteX1" fmla="*/ 267002 w 812042"/>
                      <a:gd name="connsiteY1" fmla="*/ 5722 h 928052"/>
                      <a:gd name="connsiteX2" fmla="*/ 648268 w 812042"/>
                      <a:gd name="connsiteY2" fmla="*/ 668741 h 928052"/>
                      <a:gd name="connsiteX3" fmla="*/ 500524 w 812042"/>
                      <a:gd name="connsiteY3" fmla="*/ 928048 h 928052"/>
                      <a:gd name="connsiteX4" fmla="*/ 364598 w 812042"/>
                      <a:gd name="connsiteY4" fmla="*/ 671069 h 928052"/>
                      <a:gd name="connsiteX5" fmla="*/ 812042 w 812042"/>
                      <a:gd name="connsiteY5" fmla="*/ 0 h 928052"/>
                      <a:gd name="connsiteX0" fmla="*/ 0 w 812042"/>
                      <a:gd name="connsiteY0" fmla="*/ 218364 h 928052"/>
                      <a:gd name="connsiteX1" fmla="*/ 267002 w 812042"/>
                      <a:gd name="connsiteY1" fmla="*/ 5722 h 928052"/>
                      <a:gd name="connsiteX2" fmla="*/ 648268 w 812042"/>
                      <a:gd name="connsiteY2" fmla="*/ 668741 h 928052"/>
                      <a:gd name="connsiteX3" fmla="*/ 500524 w 812042"/>
                      <a:gd name="connsiteY3" fmla="*/ 928048 h 928052"/>
                      <a:gd name="connsiteX4" fmla="*/ 364598 w 812042"/>
                      <a:gd name="connsiteY4" fmla="*/ 671069 h 928052"/>
                      <a:gd name="connsiteX5" fmla="*/ 812042 w 812042"/>
                      <a:gd name="connsiteY5" fmla="*/ 0 h 928052"/>
                      <a:gd name="connsiteX0" fmla="*/ 0 w 545040"/>
                      <a:gd name="connsiteY0" fmla="*/ 5722 h 928052"/>
                      <a:gd name="connsiteX1" fmla="*/ 381266 w 545040"/>
                      <a:gd name="connsiteY1" fmla="*/ 668741 h 928052"/>
                      <a:gd name="connsiteX2" fmla="*/ 233522 w 545040"/>
                      <a:gd name="connsiteY2" fmla="*/ 928048 h 928052"/>
                      <a:gd name="connsiteX3" fmla="*/ 97596 w 545040"/>
                      <a:gd name="connsiteY3" fmla="*/ 671069 h 928052"/>
                      <a:gd name="connsiteX4" fmla="*/ 545040 w 545040"/>
                      <a:gd name="connsiteY4" fmla="*/ 0 h 92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040" h="928052">
                        <a:moveTo>
                          <a:pt x="0" y="5722"/>
                        </a:moveTo>
                        <a:cubicBezTo>
                          <a:pt x="164004" y="4586"/>
                          <a:pt x="379255" y="443582"/>
                          <a:pt x="381266" y="668741"/>
                        </a:cubicBezTo>
                        <a:cubicBezTo>
                          <a:pt x="383277" y="893900"/>
                          <a:pt x="286753" y="927660"/>
                          <a:pt x="233522" y="928048"/>
                        </a:cubicBezTo>
                        <a:cubicBezTo>
                          <a:pt x="180291" y="928436"/>
                          <a:pt x="100445" y="903135"/>
                          <a:pt x="97596" y="671069"/>
                        </a:cubicBezTo>
                        <a:cubicBezTo>
                          <a:pt x="94747" y="439003"/>
                          <a:pt x="378316" y="5332"/>
                          <a:pt x="545040" y="0"/>
                        </a:cubicBezTo>
                      </a:path>
                    </a:pathLst>
                  </a:custGeom>
                  <a:noFill/>
                  <a:ln>
                    <a:solidFill>
                      <a:srgbClr val="46D4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 name="Freeform: Shape 21">
                    <a:extLst>
                      <a:ext uri="{FF2B5EF4-FFF2-40B4-BE49-F238E27FC236}">
                        <a16:creationId xmlns:a16="http://schemas.microsoft.com/office/drawing/2014/main" id="{45541C01-57B0-4BF2-8C53-7C625634F657}"/>
                      </a:ext>
                    </a:extLst>
                  </p:cNvPr>
                  <p:cNvSpPr/>
                  <p:nvPr/>
                </p:nvSpPr>
                <p:spPr>
                  <a:xfrm flipH="1">
                    <a:off x="8998735" y="5987723"/>
                    <a:ext cx="474076" cy="972169"/>
                  </a:xfrm>
                  <a:custGeom>
                    <a:avLst/>
                    <a:gdLst>
                      <a:gd name="connsiteX0" fmla="*/ 0 w 812042"/>
                      <a:gd name="connsiteY0" fmla="*/ 248952 h 959216"/>
                      <a:gd name="connsiteX1" fmla="*/ 272955 w 812042"/>
                      <a:gd name="connsiteY1" fmla="*/ 10117 h 959216"/>
                      <a:gd name="connsiteX2" fmla="*/ 627797 w 812042"/>
                      <a:gd name="connsiteY2" fmla="*/ 549203 h 959216"/>
                      <a:gd name="connsiteX3" fmla="*/ 498143 w 812042"/>
                      <a:gd name="connsiteY3" fmla="*/ 958636 h 959216"/>
                      <a:gd name="connsiteX4" fmla="*/ 375313 w 812042"/>
                      <a:gd name="connsiteY4" fmla="*/ 624266 h 959216"/>
                      <a:gd name="connsiteX5" fmla="*/ 812042 w 812042"/>
                      <a:gd name="connsiteY5" fmla="*/ 30588 h 959216"/>
                      <a:gd name="connsiteX0" fmla="*/ 0 w 812042"/>
                      <a:gd name="connsiteY0" fmla="*/ 257241 h 967864"/>
                      <a:gd name="connsiteX1" fmla="*/ 272955 w 812042"/>
                      <a:gd name="connsiteY1" fmla="*/ 18406 h 967864"/>
                      <a:gd name="connsiteX2" fmla="*/ 648268 w 812042"/>
                      <a:gd name="connsiteY2" fmla="*/ 707618 h 967864"/>
                      <a:gd name="connsiteX3" fmla="*/ 498143 w 812042"/>
                      <a:gd name="connsiteY3" fmla="*/ 966925 h 967864"/>
                      <a:gd name="connsiteX4" fmla="*/ 375313 w 812042"/>
                      <a:gd name="connsiteY4" fmla="*/ 632555 h 967864"/>
                      <a:gd name="connsiteX5" fmla="*/ 812042 w 812042"/>
                      <a:gd name="connsiteY5" fmla="*/ 38877 h 967864"/>
                      <a:gd name="connsiteX0" fmla="*/ 0 w 812042"/>
                      <a:gd name="connsiteY0" fmla="*/ 257241 h 967929"/>
                      <a:gd name="connsiteX1" fmla="*/ 272955 w 812042"/>
                      <a:gd name="connsiteY1" fmla="*/ 18406 h 967929"/>
                      <a:gd name="connsiteX2" fmla="*/ 648268 w 812042"/>
                      <a:gd name="connsiteY2" fmla="*/ 707618 h 967929"/>
                      <a:gd name="connsiteX3" fmla="*/ 498143 w 812042"/>
                      <a:gd name="connsiteY3" fmla="*/ 966925 h 967929"/>
                      <a:gd name="connsiteX4" fmla="*/ 375313 w 812042"/>
                      <a:gd name="connsiteY4" fmla="*/ 632555 h 967929"/>
                      <a:gd name="connsiteX5" fmla="*/ 812042 w 812042"/>
                      <a:gd name="connsiteY5" fmla="*/ 38877 h 967929"/>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57241 h 966926"/>
                      <a:gd name="connsiteX1" fmla="*/ 272955 w 812042"/>
                      <a:gd name="connsiteY1" fmla="*/ 18406 h 966926"/>
                      <a:gd name="connsiteX2" fmla="*/ 648268 w 812042"/>
                      <a:gd name="connsiteY2" fmla="*/ 707618 h 966926"/>
                      <a:gd name="connsiteX3" fmla="*/ 498143 w 812042"/>
                      <a:gd name="connsiteY3" fmla="*/ 966925 h 966926"/>
                      <a:gd name="connsiteX4" fmla="*/ 364598 w 812042"/>
                      <a:gd name="connsiteY4" fmla="*/ 709946 h 966926"/>
                      <a:gd name="connsiteX5" fmla="*/ 812042 w 812042"/>
                      <a:gd name="connsiteY5" fmla="*/ 38877 h 966926"/>
                      <a:gd name="connsiteX0" fmla="*/ 0 w 812042"/>
                      <a:gd name="connsiteY0" fmla="*/ 233273 h 942958"/>
                      <a:gd name="connsiteX1" fmla="*/ 267002 w 812042"/>
                      <a:gd name="connsiteY1" fmla="*/ 20631 h 942958"/>
                      <a:gd name="connsiteX2" fmla="*/ 648268 w 812042"/>
                      <a:gd name="connsiteY2" fmla="*/ 683650 h 942958"/>
                      <a:gd name="connsiteX3" fmla="*/ 498143 w 812042"/>
                      <a:gd name="connsiteY3" fmla="*/ 942957 h 942958"/>
                      <a:gd name="connsiteX4" fmla="*/ 364598 w 812042"/>
                      <a:gd name="connsiteY4" fmla="*/ 685978 h 942958"/>
                      <a:gd name="connsiteX5" fmla="*/ 812042 w 812042"/>
                      <a:gd name="connsiteY5" fmla="*/ 14909 h 942958"/>
                      <a:gd name="connsiteX0" fmla="*/ 0 w 812042"/>
                      <a:gd name="connsiteY0" fmla="*/ 233273 h 942958"/>
                      <a:gd name="connsiteX1" fmla="*/ 267002 w 812042"/>
                      <a:gd name="connsiteY1" fmla="*/ 20631 h 942958"/>
                      <a:gd name="connsiteX2" fmla="*/ 648268 w 812042"/>
                      <a:gd name="connsiteY2" fmla="*/ 683650 h 942958"/>
                      <a:gd name="connsiteX3" fmla="*/ 498143 w 812042"/>
                      <a:gd name="connsiteY3" fmla="*/ 942957 h 942958"/>
                      <a:gd name="connsiteX4" fmla="*/ 364598 w 812042"/>
                      <a:gd name="connsiteY4" fmla="*/ 685978 h 942958"/>
                      <a:gd name="connsiteX5" fmla="*/ 812042 w 812042"/>
                      <a:gd name="connsiteY5" fmla="*/ 14909 h 942958"/>
                      <a:gd name="connsiteX0" fmla="*/ 0 w 812042"/>
                      <a:gd name="connsiteY0" fmla="*/ 233273 h 942958"/>
                      <a:gd name="connsiteX1" fmla="*/ 267002 w 812042"/>
                      <a:gd name="connsiteY1" fmla="*/ 20631 h 942958"/>
                      <a:gd name="connsiteX2" fmla="*/ 648268 w 812042"/>
                      <a:gd name="connsiteY2" fmla="*/ 683650 h 942958"/>
                      <a:gd name="connsiteX3" fmla="*/ 498143 w 812042"/>
                      <a:gd name="connsiteY3" fmla="*/ 942957 h 942958"/>
                      <a:gd name="connsiteX4" fmla="*/ 364598 w 812042"/>
                      <a:gd name="connsiteY4" fmla="*/ 685978 h 942958"/>
                      <a:gd name="connsiteX5" fmla="*/ 812042 w 812042"/>
                      <a:gd name="connsiteY5" fmla="*/ 14909 h 942958"/>
                      <a:gd name="connsiteX0" fmla="*/ 0 w 812042"/>
                      <a:gd name="connsiteY0" fmla="*/ 218364 h 928049"/>
                      <a:gd name="connsiteX1" fmla="*/ 267002 w 812042"/>
                      <a:gd name="connsiteY1" fmla="*/ 5722 h 928049"/>
                      <a:gd name="connsiteX2" fmla="*/ 648268 w 812042"/>
                      <a:gd name="connsiteY2" fmla="*/ 668741 h 928049"/>
                      <a:gd name="connsiteX3" fmla="*/ 498143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498143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498143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49"/>
                      <a:gd name="connsiteX1" fmla="*/ 267002 w 812042"/>
                      <a:gd name="connsiteY1" fmla="*/ 5722 h 928049"/>
                      <a:gd name="connsiteX2" fmla="*/ 648268 w 812042"/>
                      <a:gd name="connsiteY2" fmla="*/ 668741 h 928049"/>
                      <a:gd name="connsiteX3" fmla="*/ 500524 w 812042"/>
                      <a:gd name="connsiteY3" fmla="*/ 928048 h 928049"/>
                      <a:gd name="connsiteX4" fmla="*/ 364598 w 812042"/>
                      <a:gd name="connsiteY4" fmla="*/ 671069 h 928049"/>
                      <a:gd name="connsiteX5" fmla="*/ 812042 w 812042"/>
                      <a:gd name="connsiteY5" fmla="*/ 0 h 928049"/>
                      <a:gd name="connsiteX0" fmla="*/ 0 w 812042"/>
                      <a:gd name="connsiteY0" fmla="*/ 218364 h 928050"/>
                      <a:gd name="connsiteX1" fmla="*/ 267002 w 812042"/>
                      <a:gd name="connsiteY1" fmla="*/ 5722 h 928050"/>
                      <a:gd name="connsiteX2" fmla="*/ 648268 w 812042"/>
                      <a:gd name="connsiteY2" fmla="*/ 668741 h 928050"/>
                      <a:gd name="connsiteX3" fmla="*/ 500524 w 812042"/>
                      <a:gd name="connsiteY3" fmla="*/ 928048 h 928050"/>
                      <a:gd name="connsiteX4" fmla="*/ 364598 w 812042"/>
                      <a:gd name="connsiteY4" fmla="*/ 671069 h 928050"/>
                      <a:gd name="connsiteX5" fmla="*/ 812042 w 812042"/>
                      <a:gd name="connsiteY5" fmla="*/ 0 h 928050"/>
                      <a:gd name="connsiteX0" fmla="*/ 0 w 812042"/>
                      <a:gd name="connsiteY0" fmla="*/ 218364 h 928050"/>
                      <a:gd name="connsiteX1" fmla="*/ 267002 w 812042"/>
                      <a:gd name="connsiteY1" fmla="*/ 5722 h 928050"/>
                      <a:gd name="connsiteX2" fmla="*/ 648268 w 812042"/>
                      <a:gd name="connsiteY2" fmla="*/ 668741 h 928050"/>
                      <a:gd name="connsiteX3" fmla="*/ 500524 w 812042"/>
                      <a:gd name="connsiteY3" fmla="*/ 928048 h 928050"/>
                      <a:gd name="connsiteX4" fmla="*/ 364598 w 812042"/>
                      <a:gd name="connsiteY4" fmla="*/ 671069 h 928050"/>
                      <a:gd name="connsiteX5" fmla="*/ 812042 w 812042"/>
                      <a:gd name="connsiteY5" fmla="*/ 0 h 928050"/>
                      <a:gd name="connsiteX0" fmla="*/ 0 w 812042"/>
                      <a:gd name="connsiteY0" fmla="*/ 218364 h 928067"/>
                      <a:gd name="connsiteX1" fmla="*/ 267002 w 812042"/>
                      <a:gd name="connsiteY1" fmla="*/ 5722 h 928067"/>
                      <a:gd name="connsiteX2" fmla="*/ 648268 w 812042"/>
                      <a:gd name="connsiteY2" fmla="*/ 668741 h 928067"/>
                      <a:gd name="connsiteX3" fmla="*/ 500524 w 812042"/>
                      <a:gd name="connsiteY3" fmla="*/ 928048 h 928067"/>
                      <a:gd name="connsiteX4" fmla="*/ 364598 w 812042"/>
                      <a:gd name="connsiteY4" fmla="*/ 671069 h 928067"/>
                      <a:gd name="connsiteX5" fmla="*/ 812042 w 812042"/>
                      <a:gd name="connsiteY5" fmla="*/ 0 h 928067"/>
                      <a:gd name="connsiteX0" fmla="*/ 0 w 812042"/>
                      <a:gd name="connsiteY0" fmla="*/ 218364 h 928067"/>
                      <a:gd name="connsiteX1" fmla="*/ 267002 w 812042"/>
                      <a:gd name="connsiteY1" fmla="*/ 5722 h 928067"/>
                      <a:gd name="connsiteX2" fmla="*/ 648268 w 812042"/>
                      <a:gd name="connsiteY2" fmla="*/ 668741 h 928067"/>
                      <a:gd name="connsiteX3" fmla="*/ 500524 w 812042"/>
                      <a:gd name="connsiteY3" fmla="*/ 928048 h 928067"/>
                      <a:gd name="connsiteX4" fmla="*/ 364598 w 812042"/>
                      <a:gd name="connsiteY4" fmla="*/ 671069 h 928067"/>
                      <a:gd name="connsiteX5" fmla="*/ 812042 w 812042"/>
                      <a:gd name="connsiteY5" fmla="*/ 0 h 928067"/>
                      <a:gd name="connsiteX0" fmla="*/ 0 w 812042"/>
                      <a:gd name="connsiteY0" fmla="*/ 218364 h 928067"/>
                      <a:gd name="connsiteX1" fmla="*/ 267002 w 812042"/>
                      <a:gd name="connsiteY1" fmla="*/ 5722 h 928067"/>
                      <a:gd name="connsiteX2" fmla="*/ 648268 w 812042"/>
                      <a:gd name="connsiteY2" fmla="*/ 668741 h 928067"/>
                      <a:gd name="connsiteX3" fmla="*/ 500524 w 812042"/>
                      <a:gd name="connsiteY3" fmla="*/ 928048 h 928067"/>
                      <a:gd name="connsiteX4" fmla="*/ 364598 w 812042"/>
                      <a:gd name="connsiteY4" fmla="*/ 671069 h 928067"/>
                      <a:gd name="connsiteX5" fmla="*/ 812042 w 812042"/>
                      <a:gd name="connsiteY5" fmla="*/ 0 h 928067"/>
                      <a:gd name="connsiteX0" fmla="*/ 0 w 812042"/>
                      <a:gd name="connsiteY0" fmla="*/ 218364 h 928052"/>
                      <a:gd name="connsiteX1" fmla="*/ 267002 w 812042"/>
                      <a:gd name="connsiteY1" fmla="*/ 5722 h 928052"/>
                      <a:gd name="connsiteX2" fmla="*/ 648268 w 812042"/>
                      <a:gd name="connsiteY2" fmla="*/ 668741 h 928052"/>
                      <a:gd name="connsiteX3" fmla="*/ 500524 w 812042"/>
                      <a:gd name="connsiteY3" fmla="*/ 928048 h 928052"/>
                      <a:gd name="connsiteX4" fmla="*/ 364598 w 812042"/>
                      <a:gd name="connsiteY4" fmla="*/ 671069 h 928052"/>
                      <a:gd name="connsiteX5" fmla="*/ 812042 w 812042"/>
                      <a:gd name="connsiteY5" fmla="*/ 0 h 928052"/>
                      <a:gd name="connsiteX0" fmla="*/ 0 w 812042"/>
                      <a:gd name="connsiteY0" fmla="*/ 218364 h 928052"/>
                      <a:gd name="connsiteX1" fmla="*/ 267002 w 812042"/>
                      <a:gd name="connsiteY1" fmla="*/ 5722 h 928052"/>
                      <a:gd name="connsiteX2" fmla="*/ 648268 w 812042"/>
                      <a:gd name="connsiteY2" fmla="*/ 668741 h 928052"/>
                      <a:gd name="connsiteX3" fmla="*/ 500524 w 812042"/>
                      <a:gd name="connsiteY3" fmla="*/ 928048 h 928052"/>
                      <a:gd name="connsiteX4" fmla="*/ 364598 w 812042"/>
                      <a:gd name="connsiteY4" fmla="*/ 671069 h 928052"/>
                      <a:gd name="connsiteX5" fmla="*/ 812042 w 812042"/>
                      <a:gd name="connsiteY5" fmla="*/ 0 h 928052"/>
                      <a:gd name="connsiteX0" fmla="*/ 0 w 812042"/>
                      <a:gd name="connsiteY0" fmla="*/ 218364 h 928052"/>
                      <a:gd name="connsiteX1" fmla="*/ 267002 w 812042"/>
                      <a:gd name="connsiteY1" fmla="*/ 5722 h 928052"/>
                      <a:gd name="connsiteX2" fmla="*/ 648268 w 812042"/>
                      <a:gd name="connsiteY2" fmla="*/ 668741 h 928052"/>
                      <a:gd name="connsiteX3" fmla="*/ 500524 w 812042"/>
                      <a:gd name="connsiteY3" fmla="*/ 928048 h 928052"/>
                      <a:gd name="connsiteX4" fmla="*/ 364598 w 812042"/>
                      <a:gd name="connsiteY4" fmla="*/ 671069 h 928052"/>
                      <a:gd name="connsiteX5" fmla="*/ 812042 w 812042"/>
                      <a:gd name="connsiteY5" fmla="*/ 0 h 928052"/>
                      <a:gd name="connsiteX0" fmla="*/ 0 w 934020"/>
                      <a:gd name="connsiteY0" fmla="*/ 453638 h 928052"/>
                      <a:gd name="connsiteX1" fmla="*/ 388980 w 934020"/>
                      <a:gd name="connsiteY1" fmla="*/ 5722 h 928052"/>
                      <a:gd name="connsiteX2" fmla="*/ 770246 w 934020"/>
                      <a:gd name="connsiteY2" fmla="*/ 668741 h 928052"/>
                      <a:gd name="connsiteX3" fmla="*/ 622502 w 934020"/>
                      <a:gd name="connsiteY3" fmla="*/ 928048 h 928052"/>
                      <a:gd name="connsiteX4" fmla="*/ 486576 w 934020"/>
                      <a:gd name="connsiteY4" fmla="*/ 671069 h 928052"/>
                      <a:gd name="connsiteX5" fmla="*/ 934020 w 934020"/>
                      <a:gd name="connsiteY5" fmla="*/ 0 h 92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20" h="928052">
                        <a:moveTo>
                          <a:pt x="0" y="453638"/>
                        </a:moveTo>
                        <a:cubicBezTo>
                          <a:pt x="62730" y="319915"/>
                          <a:pt x="260606" y="-30128"/>
                          <a:pt x="388980" y="5722"/>
                        </a:cubicBezTo>
                        <a:cubicBezTo>
                          <a:pt x="517354" y="41572"/>
                          <a:pt x="768235" y="443582"/>
                          <a:pt x="770246" y="668741"/>
                        </a:cubicBezTo>
                        <a:cubicBezTo>
                          <a:pt x="772257" y="893900"/>
                          <a:pt x="675733" y="927660"/>
                          <a:pt x="622502" y="928048"/>
                        </a:cubicBezTo>
                        <a:cubicBezTo>
                          <a:pt x="569271" y="928436"/>
                          <a:pt x="489425" y="903135"/>
                          <a:pt x="486576" y="671069"/>
                        </a:cubicBezTo>
                        <a:cubicBezTo>
                          <a:pt x="483727" y="439003"/>
                          <a:pt x="767296" y="5332"/>
                          <a:pt x="934020" y="0"/>
                        </a:cubicBezTo>
                      </a:path>
                    </a:pathLst>
                  </a:custGeom>
                  <a:noFill/>
                  <a:ln>
                    <a:solidFill>
                      <a:srgbClr val="46D4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21" name="Isosceles Triangle 20">
                  <a:extLst>
                    <a:ext uri="{FF2B5EF4-FFF2-40B4-BE49-F238E27FC236}">
                      <a16:creationId xmlns:a16="http://schemas.microsoft.com/office/drawing/2014/main" id="{0F9168A7-2CB6-4C0B-A28F-3D95112E247D}"/>
                    </a:ext>
                  </a:extLst>
                </p:cNvPr>
                <p:cNvSpPr/>
                <p:nvPr/>
              </p:nvSpPr>
              <p:spPr>
                <a:xfrm rot="2700000">
                  <a:off x="9379723" y="5916217"/>
                  <a:ext cx="91699" cy="135731"/>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Isosceles Triangle 24">
                  <a:extLst>
                    <a:ext uri="{FF2B5EF4-FFF2-40B4-BE49-F238E27FC236}">
                      <a16:creationId xmlns:a16="http://schemas.microsoft.com/office/drawing/2014/main" id="{A393BE9A-8DE1-41D1-989A-E42ABF9283EF}"/>
                    </a:ext>
                  </a:extLst>
                </p:cNvPr>
                <p:cNvSpPr/>
                <p:nvPr/>
              </p:nvSpPr>
              <p:spPr>
                <a:xfrm rot="2700000">
                  <a:off x="10577491" y="5434075"/>
                  <a:ext cx="91699" cy="135731"/>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Isosceles Triangle 25">
                  <a:extLst>
                    <a:ext uri="{FF2B5EF4-FFF2-40B4-BE49-F238E27FC236}">
                      <a16:creationId xmlns:a16="http://schemas.microsoft.com/office/drawing/2014/main" id="{D8F85AD2-877F-4459-A2F2-7AEAEBC267F6}"/>
                    </a:ext>
                  </a:extLst>
                </p:cNvPr>
                <p:cNvSpPr/>
                <p:nvPr/>
              </p:nvSpPr>
              <p:spPr>
                <a:xfrm rot="18900000">
                  <a:off x="10497066" y="5891727"/>
                  <a:ext cx="91699" cy="135731"/>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Isosceles Triangle 26">
                  <a:extLst>
                    <a:ext uri="{FF2B5EF4-FFF2-40B4-BE49-F238E27FC236}">
                      <a16:creationId xmlns:a16="http://schemas.microsoft.com/office/drawing/2014/main" id="{237A0B78-31BC-4394-BC21-19D861349652}"/>
                    </a:ext>
                  </a:extLst>
                </p:cNvPr>
                <p:cNvSpPr/>
                <p:nvPr/>
              </p:nvSpPr>
              <p:spPr>
                <a:xfrm rot="18900000">
                  <a:off x="9299314" y="5420239"/>
                  <a:ext cx="91699" cy="135731"/>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23" name="TextBox 22">
              <a:extLst>
                <a:ext uri="{FF2B5EF4-FFF2-40B4-BE49-F238E27FC236}">
                  <a16:creationId xmlns:a16="http://schemas.microsoft.com/office/drawing/2014/main" id="{FAB149F8-D139-4CE1-A130-30CE5051FE1B}"/>
                </a:ext>
              </a:extLst>
            </p:cNvPr>
            <p:cNvSpPr txBox="1"/>
            <p:nvPr/>
          </p:nvSpPr>
          <p:spPr>
            <a:xfrm>
              <a:off x="9638950" y="6062814"/>
              <a:ext cx="1067320" cy="215444"/>
            </a:xfrm>
            <a:prstGeom prst="rect">
              <a:avLst/>
            </a:prstGeom>
            <a:noFill/>
          </p:spPr>
          <p:txBody>
            <a:bodyPr wrap="square" rtlCol="0">
              <a:spAutoFit/>
            </a:bodyPr>
            <a:lstStyle/>
            <a:p>
              <a:r>
                <a:rPr lang="en-US" sz="800" dirty="0">
                  <a:solidFill>
                    <a:schemeClr val="bg1"/>
                  </a:solidFill>
                </a:rPr>
                <a:t>g (green-antiblue)</a:t>
              </a:r>
              <a:endParaRPr lang="en-AU" dirty="0">
                <a:solidFill>
                  <a:schemeClr val="bg1"/>
                </a:solidFill>
              </a:endParaRPr>
            </a:p>
          </p:txBody>
        </p:sp>
        <p:sp>
          <p:nvSpPr>
            <p:cNvPr id="31" name="TextBox 30">
              <a:extLst>
                <a:ext uri="{FF2B5EF4-FFF2-40B4-BE49-F238E27FC236}">
                  <a16:creationId xmlns:a16="http://schemas.microsoft.com/office/drawing/2014/main" id="{2E8D4759-CDD2-45E9-985C-9D524FF9313D}"/>
                </a:ext>
              </a:extLst>
            </p:cNvPr>
            <p:cNvSpPr txBox="1"/>
            <p:nvPr/>
          </p:nvSpPr>
          <p:spPr>
            <a:xfrm>
              <a:off x="8862284" y="6674950"/>
              <a:ext cx="1067320" cy="215444"/>
            </a:xfrm>
            <a:prstGeom prst="rect">
              <a:avLst/>
            </a:prstGeom>
            <a:noFill/>
          </p:spPr>
          <p:txBody>
            <a:bodyPr wrap="square" rtlCol="0">
              <a:spAutoFit/>
            </a:bodyPr>
            <a:lstStyle/>
            <a:p>
              <a:r>
                <a:rPr lang="en-US" sz="800" dirty="0">
                  <a:solidFill>
                    <a:schemeClr val="bg1"/>
                  </a:solidFill>
                </a:rPr>
                <a:t>u (green)</a:t>
              </a:r>
              <a:endParaRPr lang="en-AU" dirty="0">
                <a:solidFill>
                  <a:schemeClr val="bg1"/>
                </a:solidFill>
              </a:endParaRPr>
            </a:p>
          </p:txBody>
        </p:sp>
        <p:sp>
          <p:nvSpPr>
            <p:cNvPr id="32" name="TextBox 31">
              <a:extLst>
                <a:ext uri="{FF2B5EF4-FFF2-40B4-BE49-F238E27FC236}">
                  <a16:creationId xmlns:a16="http://schemas.microsoft.com/office/drawing/2014/main" id="{A7D1A39E-15FA-43AF-A23C-89C9275FCB35}"/>
                </a:ext>
              </a:extLst>
            </p:cNvPr>
            <p:cNvSpPr txBox="1"/>
            <p:nvPr/>
          </p:nvSpPr>
          <p:spPr>
            <a:xfrm>
              <a:off x="10895962" y="5060276"/>
              <a:ext cx="574369" cy="223260"/>
            </a:xfrm>
            <a:prstGeom prst="rect">
              <a:avLst/>
            </a:prstGeom>
            <a:noFill/>
          </p:spPr>
          <p:txBody>
            <a:bodyPr wrap="square" rtlCol="0">
              <a:spAutoFit/>
            </a:bodyPr>
            <a:lstStyle/>
            <a:p>
              <a:r>
                <a:rPr lang="en-US" sz="800" dirty="0">
                  <a:solidFill>
                    <a:schemeClr val="bg1"/>
                  </a:solidFill>
                </a:rPr>
                <a:t>d (green)</a:t>
              </a:r>
              <a:endParaRPr lang="en-AU" dirty="0">
                <a:solidFill>
                  <a:schemeClr val="bg1"/>
                </a:solidFill>
              </a:endParaRPr>
            </a:p>
          </p:txBody>
        </p:sp>
        <p:sp>
          <p:nvSpPr>
            <p:cNvPr id="33" name="TextBox 32">
              <a:extLst>
                <a:ext uri="{FF2B5EF4-FFF2-40B4-BE49-F238E27FC236}">
                  <a16:creationId xmlns:a16="http://schemas.microsoft.com/office/drawing/2014/main" id="{6C630A6E-A7D6-4327-862E-8AFE994AAB96}"/>
                </a:ext>
              </a:extLst>
            </p:cNvPr>
            <p:cNvSpPr txBox="1"/>
            <p:nvPr/>
          </p:nvSpPr>
          <p:spPr>
            <a:xfrm>
              <a:off x="8833880" y="5075828"/>
              <a:ext cx="1067320" cy="215444"/>
            </a:xfrm>
            <a:prstGeom prst="rect">
              <a:avLst/>
            </a:prstGeom>
            <a:noFill/>
          </p:spPr>
          <p:txBody>
            <a:bodyPr wrap="square" rtlCol="0">
              <a:spAutoFit/>
            </a:bodyPr>
            <a:lstStyle/>
            <a:p>
              <a:r>
                <a:rPr lang="en-US" sz="800" dirty="0">
                  <a:solidFill>
                    <a:schemeClr val="bg1"/>
                  </a:solidFill>
                </a:rPr>
                <a:t>u (blue)</a:t>
              </a:r>
              <a:endParaRPr lang="en-AU" dirty="0">
                <a:solidFill>
                  <a:schemeClr val="bg1"/>
                </a:solidFill>
              </a:endParaRPr>
            </a:p>
          </p:txBody>
        </p:sp>
        <p:sp>
          <p:nvSpPr>
            <p:cNvPr id="34" name="TextBox 33">
              <a:extLst>
                <a:ext uri="{FF2B5EF4-FFF2-40B4-BE49-F238E27FC236}">
                  <a16:creationId xmlns:a16="http://schemas.microsoft.com/office/drawing/2014/main" id="{44FB8CA5-DEE1-4680-9F31-7D4B8405F664}"/>
                </a:ext>
              </a:extLst>
            </p:cNvPr>
            <p:cNvSpPr txBox="1"/>
            <p:nvPr/>
          </p:nvSpPr>
          <p:spPr>
            <a:xfrm>
              <a:off x="10925726" y="6686751"/>
              <a:ext cx="544605" cy="215444"/>
            </a:xfrm>
            <a:prstGeom prst="rect">
              <a:avLst/>
            </a:prstGeom>
            <a:noFill/>
          </p:spPr>
          <p:txBody>
            <a:bodyPr wrap="square" rtlCol="0">
              <a:spAutoFit/>
            </a:bodyPr>
            <a:lstStyle/>
            <a:p>
              <a:r>
                <a:rPr lang="en-US" sz="800" dirty="0">
                  <a:solidFill>
                    <a:schemeClr val="bg1"/>
                  </a:solidFill>
                </a:rPr>
                <a:t>d (blue)</a:t>
              </a:r>
              <a:endParaRPr lang="en-AU" dirty="0">
                <a:solidFill>
                  <a:schemeClr val="bg1"/>
                </a:solidFill>
              </a:endParaRPr>
            </a:p>
          </p:txBody>
        </p:sp>
      </p:grpSp>
    </p:spTree>
    <p:extLst>
      <p:ext uri="{BB962C8B-B14F-4D97-AF65-F5344CB8AC3E}">
        <p14:creationId xmlns:p14="http://schemas.microsoft.com/office/powerpoint/2010/main" val="2424861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66035-0CBA-4B80-A755-2301D952927F}"/>
              </a:ext>
            </a:extLst>
          </p:cNvPr>
          <p:cNvSpPr>
            <a:spLocks noGrp="1"/>
          </p:cNvSpPr>
          <p:nvPr>
            <p:ph type="title"/>
          </p:nvPr>
        </p:nvSpPr>
        <p:spPr/>
        <p:txBody>
          <a:bodyPr>
            <a:normAutofit fontScale="90000"/>
          </a:bodyPr>
          <a:lstStyle/>
          <a:p>
            <a:r>
              <a:rPr lang="en-US" dirty="0"/>
              <a:t>The weak interaction – W</a:t>
            </a:r>
            <a:r>
              <a:rPr lang="en-US" baseline="30000" dirty="0"/>
              <a:t>+</a:t>
            </a:r>
            <a:r>
              <a:rPr lang="en-US" dirty="0"/>
              <a:t>, W</a:t>
            </a:r>
            <a:r>
              <a:rPr lang="en-US" baseline="30000" dirty="0"/>
              <a:t>-</a:t>
            </a:r>
            <a:r>
              <a:rPr lang="en-US" dirty="0"/>
              <a:t> and Z</a:t>
            </a:r>
            <a:r>
              <a:rPr lang="en-US" baseline="30000" dirty="0"/>
              <a:t>0</a:t>
            </a:r>
            <a:r>
              <a:rPr lang="en-US" dirty="0"/>
              <a:t> bosons</a:t>
            </a:r>
            <a:endParaRPr lang="en-AU" dirty="0"/>
          </a:p>
        </p:txBody>
      </p:sp>
      <p:sp>
        <p:nvSpPr>
          <p:cNvPr id="3" name="Content Placeholder 2">
            <a:extLst>
              <a:ext uri="{FF2B5EF4-FFF2-40B4-BE49-F238E27FC236}">
                <a16:creationId xmlns:a16="http://schemas.microsoft.com/office/drawing/2014/main" id="{9AB0C5C2-4450-4E32-ABD8-9B8903440749}"/>
              </a:ext>
            </a:extLst>
          </p:cNvPr>
          <p:cNvSpPr>
            <a:spLocks noGrp="1"/>
          </p:cNvSpPr>
          <p:nvPr>
            <p:ph idx="1"/>
          </p:nvPr>
        </p:nvSpPr>
        <p:spPr>
          <a:xfrm>
            <a:off x="1120000" y="1825625"/>
            <a:ext cx="7368907" cy="4351338"/>
          </a:xfrm>
        </p:spPr>
        <p:txBody>
          <a:bodyPr>
            <a:normAutofit lnSpcReduction="10000"/>
          </a:bodyPr>
          <a:lstStyle/>
          <a:p>
            <a:r>
              <a:rPr lang="en-US" dirty="0"/>
              <a:t>The W</a:t>
            </a:r>
            <a:r>
              <a:rPr lang="en-US" baseline="30000" dirty="0"/>
              <a:t> </a:t>
            </a:r>
            <a:r>
              <a:rPr lang="en-US" dirty="0"/>
              <a:t>and Z bosons mediate the weak force or interaction</a:t>
            </a:r>
          </a:p>
          <a:p>
            <a:r>
              <a:rPr lang="en-US" dirty="0"/>
              <a:t>W</a:t>
            </a:r>
            <a:r>
              <a:rPr lang="en-US" baseline="30000" dirty="0"/>
              <a:t>±</a:t>
            </a:r>
            <a:r>
              <a:rPr lang="en-US" dirty="0"/>
              <a:t> bosons mediate the emission and absorption of neutrinos in processes such as Beta decay transferring electric charge, momentum and/or energy</a:t>
            </a:r>
          </a:p>
          <a:p>
            <a:r>
              <a:rPr lang="en-US" dirty="0"/>
              <a:t>Z bosons transfer momentum and/or energy (and spin) in processes such as elastic scattering of neutrinos</a:t>
            </a:r>
          </a:p>
          <a:p>
            <a:r>
              <a:rPr lang="en-US" dirty="0"/>
              <a:t>The W</a:t>
            </a:r>
            <a:r>
              <a:rPr lang="en-US" baseline="30000" dirty="0"/>
              <a:t> </a:t>
            </a:r>
            <a:r>
              <a:rPr lang="en-US" dirty="0"/>
              <a:t>and Z bosons have mass unlike photons and gluons</a:t>
            </a:r>
            <a:endParaRPr lang="en-AU" dirty="0"/>
          </a:p>
        </p:txBody>
      </p:sp>
      <p:pic>
        <p:nvPicPr>
          <p:cNvPr id="3074" name="Picture 2">
            <a:extLst>
              <a:ext uri="{FF2B5EF4-FFF2-40B4-BE49-F238E27FC236}">
                <a16:creationId xmlns:a16="http://schemas.microsoft.com/office/drawing/2014/main" id="{5BB4E8D7-F825-453B-B21D-7EF347E3C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857" y="1925472"/>
            <a:ext cx="3260677" cy="3260677"/>
          </a:xfrm>
          <a:prstGeom prst="rect">
            <a:avLst/>
          </a:prstGeom>
          <a:solidFill>
            <a:schemeClr val="tx1"/>
          </a:solidFill>
        </p:spPr>
      </p:pic>
    </p:spTree>
    <p:extLst>
      <p:ext uri="{BB962C8B-B14F-4D97-AF65-F5344CB8AC3E}">
        <p14:creationId xmlns:p14="http://schemas.microsoft.com/office/powerpoint/2010/main" val="3161875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8FA3B-B3FB-490D-91A7-4063BA1A1418}"/>
              </a:ext>
            </a:extLst>
          </p:cNvPr>
          <p:cNvSpPr>
            <a:spLocks noGrp="1"/>
          </p:cNvSpPr>
          <p:nvPr>
            <p:ph type="title"/>
          </p:nvPr>
        </p:nvSpPr>
        <p:spPr/>
        <p:txBody>
          <a:bodyPr/>
          <a:lstStyle/>
          <a:p>
            <a:r>
              <a:rPr lang="en-US" dirty="0"/>
              <a:t>Electromagnetism - photons</a:t>
            </a:r>
            <a:endParaRPr lang="en-AU" dirty="0"/>
          </a:p>
        </p:txBody>
      </p:sp>
      <p:sp>
        <p:nvSpPr>
          <p:cNvPr id="3" name="Content Placeholder 2">
            <a:extLst>
              <a:ext uri="{FF2B5EF4-FFF2-40B4-BE49-F238E27FC236}">
                <a16:creationId xmlns:a16="http://schemas.microsoft.com/office/drawing/2014/main" id="{ABC4AC89-753A-4004-A090-B5A07AA02929}"/>
              </a:ext>
            </a:extLst>
          </p:cNvPr>
          <p:cNvSpPr>
            <a:spLocks noGrp="1"/>
          </p:cNvSpPr>
          <p:nvPr>
            <p:ph idx="1"/>
          </p:nvPr>
        </p:nvSpPr>
        <p:spPr>
          <a:xfrm>
            <a:off x="1120000" y="1825625"/>
            <a:ext cx="7764693" cy="4351338"/>
          </a:xfrm>
        </p:spPr>
        <p:txBody>
          <a:bodyPr/>
          <a:lstStyle/>
          <a:p>
            <a:r>
              <a:rPr lang="en-US" dirty="0"/>
              <a:t>A very wide range of familiar interactions such as electrostatic repulsion are mediated by virtual photons</a:t>
            </a:r>
          </a:p>
          <a:p>
            <a:r>
              <a:rPr lang="en-US" dirty="0"/>
              <a:t>The virtual photon transfers energy and/or momentum but no electric charge or colour charge</a:t>
            </a:r>
          </a:p>
          <a:p>
            <a:endParaRPr lang="en-AU" dirty="0"/>
          </a:p>
        </p:txBody>
      </p:sp>
      <p:pic>
        <p:nvPicPr>
          <p:cNvPr id="4098" name="Picture 2">
            <a:extLst>
              <a:ext uri="{FF2B5EF4-FFF2-40B4-BE49-F238E27FC236}">
                <a16:creationId xmlns:a16="http://schemas.microsoft.com/office/drawing/2014/main" id="{D8AFF80E-AAEC-4309-A5B1-D2C72A4263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98" y="1825625"/>
            <a:ext cx="2838450" cy="2514600"/>
          </a:xfrm>
          <a:prstGeom prst="rect">
            <a:avLst/>
          </a:prstGeom>
          <a:solidFill>
            <a:schemeClr val="tx1"/>
          </a:solidFill>
        </p:spPr>
      </p:pic>
    </p:spTree>
    <p:extLst>
      <p:ext uri="{BB962C8B-B14F-4D97-AF65-F5344CB8AC3E}">
        <p14:creationId xmlns:p14="http://schemas.microsoft.com/office/powerpoint/2010/main" val="3687792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F60F-2EA4-40D9-A61B-F5129A41CEB2}"/>
              </a:ext>
            </a:extLst>
          </p:cNvPr>
          <p:cNvSpPr>
            <a:spLocks noGrp="1"/>
          </p:cNvSpPr>
          <p:nvPr>
            <p:ph type="title"/>
          </p:nvPr>
        </p:nvSpPr>
        <p:spPr/>
        <p:txBody>
          <a:bodyPr>
            <a:normAutofit fontScale="90000"/>
          </a:bodyPr>
          <a:lstStyle/>
          <a:p>
            <a:r>
              <a:rPr lang="en-US" dirty="0"/>
              <a:t>Combining the Big Bang with the Standard Model</a:t>
            </a:r>
            <a:endParaRPr lang="en-AU" dirty="0"/>
          </a:p>
        </p:txBody>
      </p:sp>
      <p:sp>
        <p:nvSpPr>
          <p:cNvPr id="3" name="Content Placeholder 2">
            <a:extLst>
              <a:ext uri="{FF2B5EF4-FFF2-40B4-BE49-F238E27FC236}">
                <a16:creationId xmlns:a16="http://schemas.microsoft.com/office/drawing/2014/main" id="{4118E24C-09B4-426C-B1EC-D0205C82FEE2}"/>
              </a:ext>
            </a:extLst>
          </p:cNvPr>
          <p:cNvSpPr>
            <a:spLocks noGrp="1"/>
          </p:cNvSpPr>
          <p:nvPr>
            <p:ph idx="1"/>
          </p:nvPr>
        </p:nvSpPr>
        <p:spPr/>
        <p:txBody>
          <a:bodyPr>
            <a:normAutofit/>
          </a:bodyPr>
          <a:lstStyle/>
          <a:p>
            <a:r>
              <a:rPr lang="en-US" dirty="0"/>
              <a:t>The Big Bang suggests that in the early universe the density of energy was extremely high</a:t>
            </a:r>
          </a:p>
          <a:p>
            <a:r>
              <a:rPr lang="en-US" dirty="0"/>
              <a:t>Particle accelerators let us model extremely high energy situations and investigate particle interactions and stability under those conditions</a:t>
            </a:r>
          </a:p>
          <a:p>
            <a:r>
              <a:rPr lang="en-US" dirty="0"/>
              <a:t>Can be thought of as letting us look back in time at what the universe may have been made of under those conditions</a:t>
            </a:r>
          </a:p>
          <a:p>
            <a:r>
              <a:rPr lang="en-US" dirty="0"/>
              <a:t>This gives us some insight into the evolution of matter and the universe after the Big Bang</a:t>
            </a:r>
          </a:p>
          <a:p>
            <a:pPr marL="0" indent="0">
              <a:buNone/>
            </a:pPr>
            <a:endParaRPr lang="en-AU" dirty="0"/>
          </a:p>
        </p:txBody>
      </p:sp>
    </p:spTree>
    <p:extLst>
      <p:ext uri="{BB962C8B-B14F-4D97-AF65-F5344CB8AC3E}">
        <p14:creationId xmlns:p14="http://schemas.microsoft.com/office/powerpoint/2010/main" val="12473844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6C53EEC-E459-4CF1-9BAB-7A12CEA1F97D}"/>
              </a:ext>
            </a:extLst>
          </p:cNvPr>
          <p:cNvGraphicFramePr>
            <a:graphicFrameLocks noGrp="1"/>
          </p:cNvGraphicFramePr>
          <p:nvPr>
            <p:ph idx="1"/>
            <p:extLst>
              <p:ext uri="{D42A27DB-BD31-4B8C-83A1-F6EECF244321}">
                <p14:modId xmlns:p14="http://schemas.microsoft.com/office/powerpoint/2010/main" val="1065390558"/>
              </p:ext>
            </p:extLst>
          </p:nvPr>
        </p:nvGraphicFramePr>
        <p:xfrm>
          <a:off x="0" y="0"/>
          <a:ext cx="12192000" cy="6876004"/>
        </p:xfrm>
        <a:graphic>
          <a:graphicData uri="http://schemas.openxmlformats.org/drawingml/2006/table">
            <a:tbl>
              <a:tblPr firstRow="1" bandRow="1">
                <a:tableStyleId>{5C22544A-7EE6-4342-B048-85BDC9FD1C3A}</a:tableStyleId>
              </a:tblPr>
              <a:tblGrid>
                <a:gridCol w="1763486">
                  <a:extLst>
                    <a:ext uri="{9D8B030D-6E8A-4147-A177-3AD203B41FA5}">
                      <a16:colId xmlns:a16="http://schemas.microsoft.com/office/drawing/2014/main" val="738692944"/>
                    </a:ext>
                  </a:extLst>
                </a:gridCol>
                <a:gridCol w="1306285">
                  <a:extLst>
                    <a:ext uri="{9D8B030D-6E8A-4147-A177-3AD203B41FA5}">
                      <a16:colId xmlns:a16="http://schemas.microsoft.com/office/drawing/2014/main" val="3304507788"/>
                    </a:ext>
                  </a:extLst>
                </a:gridCol>
                <a:gridCol w="986972">
                  <a:extLst>
                    <a:ext uri="{9D8B030D-6E8A-4147-A177-3AD203B41FA5}">
                      <a16:colId xmlns:a16="http://schemas.microsoft.com/office/drawing/2014/main" val="4056683119"/>
                    </a:ext>
                  </a:extLst>
                </a:gridCol>
                <a:gridCol w="1930400">
                  <a:extLst>
                    <a:ext uri="{9D8B030D-6E8A-4147-A177-3AD203B41FA5}">
                      <a16:colId xmlns:a16="http://schemas.microsoft.com/office/drawing/2014/main" val="623839920"/>
                    </a:ext>
                  </a:extLst>
                </a:gridCol>
                <a:gridCol w="1705428">
                  <a:extLst>
                    <a:ext uri="{9D8B030D-6E8A-4147-A177-3AD203B41FA5}">
                      <a16:colId xmlns:a16="http://schemas.microsoft.com/office/drawing/2014/main" val="687957498"/>
                    </a:ext>
                  </a:extLst>
                </a:gridCol>
                <a:gridCol w="4499429">
                  <a:extLst>
                    <a:ext uri="{9D8B030D-6E8A-4147-A177-3AD203B41FA5}">
                      <a16:colId xmlns:a16="http://schemas.microsoft.com/office/drawing/2014/main" val="2158029672"/>
                    </a:ext>
                  </a:extLst>
                </a:gridCol>
              </a:tblGrid>
              <a:tr h="434326">
                <a:tc>
                  <a:txBody>
                    <a:bodyPr/>
                    <a:lstStyle/>
                    <a:p>
                      <a:r>
                        <a:rPr lang="en-US" dirty="0"/>
                        <a:t>Epoch/Event</a:t>
                      </a:r>
                      <a:endParaRPr lang="en-AU" dirty="0"/>
                    </a:p>
                  </a:txBody>
                  <a:tcPr/>
                </a:tc>
                <a:tc>
                  <a:txBody>
                    <a:bodyPr/>
                    <a:lstStyle/>
                    <a:p>
                      <a:r>
                        <a:rPr lang="en-US" dirty="0"/>
                        <a:t>t</a:t>
                      </a:r>
                      <a:endParaRPr lang="en-AU" dirty="0"/>
                    </a:p>
                  </a:txBody>
                  <a:tcPr/>
                </a:tc>
                <a:tc>
                  <a:txBody>
                    <a:bodyPr/>
                    <a:lstStyle/>
                    <a:p>
                      <a:r>
                        <a:rPr lang="en-US" dirty="0"/>
                        <a:t>T</a:t>
                      </a:r>
                      <a:endParaRPr lang="en-AU" dirty="0"/>
                    </a:p>
                  </a:txBody>
                  <a:tcPr/>
                </a:tc>
                <a:tc>
                  <a:txBody>
                    <a:bodyPr/>
                    <a:lstStyle/>
                    <a:p>
                      <a:r>
                        <a:rPr lang="en-US" dirty="0"/>
                        <a:t>Forces</a:t>
                      </a:r>
                      <a:endParaRPr lang="en-AU" dirty="0"/>
                    </a:p>
                  </a:txBody>
                  <a:tcPr/>
                </a:tc>
                <a:tc>
                  <a:txBody>
                    <a:bodyPr/>
                    <a:lstStyle/>
                    <a:p>
                      <a:r>
                        <a:rPr lang="en-US" dirty="0"/>
                        <a:t>Matter</a:t>
                      </a:r>
                      <a:endParaRPr lang="en-AU" dirty="0"/>
                    </a:p>
                  </a:txBody>
                  <a:tcPr/>
                </a:tc>
                <a:tc>
                  <a:txBody>
                    <a:bodyPr/>
                    <a:lstStyle/>
                    <a:p>
                      <a:r>
                        <a:rPr lang="en-US" dirty="0"/>
                        <a:t>Other details</a:t>
                      </a:r>
                      <a:endParaRPr lang="en-AU" dirty="0"/>
                    </a:p>
                  </a:txBody>
                  <a:tcPr/>
                </a:tc>
                <a:extLst>
                  <a:ext uri="{0D108BD9-81ED-4DB2-BD59-A6C34878D82A}">
                    <a16:rowId xmlns:a16="http://schemas.microsoft.com/office/drawing/2014/main" val="291172527"/>
                  </a:ext>
                </a:extLst>
              </a:tr>
              <a:tr h="368095">
                <a:tc>
                  <a:txBody>
                    <a:bodyPr/>
                    <a:lstStyle/>
                    <a:p>
                      <a:r>
                        <a:rPr lang="en-US" dirty="0"/>
                        <a:t>Planck</a:t>
                      </a:r>
                      <a:endParaRPr lang="en-AU" dirty="0"/>
                    </a:p>
                  </a:txBody>
                  <a:tcPr/>
                </a:tc>
                <a:tc>
                  <a:txBody>
                    <a:bodyPr/>
                    <a:lstStyle/>
                    <a:p>
                      <a:r>
                        <a:rPr lang="en-US" dirty="0"/>
                        <a:t>&lt;10</a:t>
                      </a:r>
                      <a:r>
                        <a:rPr lang="en-US" baseline="30000" dirty="0"/>
                        <a:t>-43</a:t>
                      </a:r>
                      <a:r>
                        <a:rPr lang="en-US" dirty="0"/>
                        <a:t> s</a:t>
                      </a:r>
                      <a:endParaRPr lang="en-AU" dirty="0"/>
                    </a:p>
                  </a:txBody>
                  <a:tcPr/>
                </a:tc>
                <a:tc>
                  <a:txBody>
                    <a:bodyPr/>
                    <a:lstStyle/>
                    <a:p>
                      <a:r>
                        <a:rPr lang="en-US" dirty="0"/>
                        <a:t>&gt;10</a:t>
                      </a:r>
                      <a:r>
                        <a:rPr lang="en-US" baseline="30000" dirty="0"/>
                        <a:t>32</a:t>
                      </a:r>
                      <a:r>
                        <a:rPr lang="en-US" dirty="0"/>
                        <a:t> K</a:t>
                      </a:r>
                      <a:endParaRPr lang="en-AU" dirty="0"/>
                    </a:p>
                  </a:txBody>
                  <a:tcPr/>
                </a:tc>
                <a:tc>
                  <a:txBody>
                    <a:bodyPr/>
                    <a:lstStyle/>
                    <a:p>
                      <a:r>
                        <a:rPr lang="en-US" dirty="0"/>
                        <a:t>Quantum gravity?</a:t>
                      </a:r>
                      <a:endParaRPr lang="en-AU" dirty="0"/>
                    </a:p>
                  </a:txBody>
                  <a:tcPr/>
                </a:tc>
                <a:tc>
                  <a:txBody>
                    <a:bodyPr/>
                    <a:lstStyle/>
                    <a:p>
                      <a:r>
                        <a:rPr lang="en-US" dirty="0"/>
                        <a:t>Energy?</a:t>
                      </a:r>
                      <a:endParaRPr lang="en-AU" dirty="0"/>
                    </a:p>
                  </a:txBody>
                  <a:tcPr/>
                </a:tc>
                <a:tc>
                  <a:txBody>
                    <a:bodyPr/>
                    <a:lstStyle/>
                    <a:p>
                      <a:endParaRPr lang="en-AU"/>
                    </a:p>
                  </a:txBody>
                  <a:tcPr/>
                </a:tc>
                <a:extLst>
                  <a:ext uri="{0D108BD9-81ED-4DB2-BD59-A6C34878D82A}">
                    <a16:rowId xmlns:a16="http://schemas.microsoft.com/office/drawing/2014/main" val="1990770437"/>
                  </a:ext>
                </a:extLst>
              </a:tr>
              <a:tr h="644168">
                <a:tc>
                  <a:txBody>
                    <a:bodyPr/>
                    <a:lstStyle/>
                    <a:p>
                      <a:r>
                        <a:rPr lang="en-US" dirty="0"/>
                        <a:t>Grand unification</a:t>
                      </a:r>
                      <a:endParaRPr lang="en-AU" dirty="0"/>
                    </a:p>
                  </a:txBody>
                  <a:tcPr/>
                </a:tc>
                <a:tc>
                  <a:txBody>
                    <a:bodyPr/>
                    <a:lstStyle/>
                    <a:p>
                      <a:r>
                        <a:rPr lang="en-US" dirty="0"/>
                        <a:t>&lt;10</a:t>
                      </a:r>
                      <a:r>
                        <a:rPr lang="en-US" baseline="30000" dirty="0"/>
                        <a:t>-36</a:t>
                      </a:r>
                      <a:r>
                        <a:rPr lang="en-US" dirty="0"/>
                        <a:t> s</a:t>
                      </a:r>
                      <a:endParaRPr lang="en-AU" dirty="0"/>
                    </a:p>
                  </a:txBody>
                  <a:tcPr/>
                </a:tc>
                <a:tc>
                  <a:txBody>
                    <a:bodyPr/>
                    <a:lstStyle/>
                    <a:p>
                      <a:r>
                        <a:rPr lang="en-US" dirty="0"/>
                        <a:t>&gt;10</a:t>
                      </a:r>
                      <a:r>
                        <a:rPr lang="en-US" baseline="30000" dirty="0"/>
                        <a:t>29</a:t>
                      </a:r>
                      <a:r>
                        <a:rPr lang="en-US" dirty="0"/>
                        <a:t> K</a:t>
                      </a:r>
                      <a:endParaRPr lang="en-AU" dirty="0"/>
                    </a:p>
                  </a:txBody>
                  <a:tcPr/>
                </a:tc>
                <a:tc>
                  <a:txBody>
                    <a:bodyPr/>
                    <a:lstStyle/>
                    <a:p>
                      <a:r>
                        <a:rPr lang="en-US" dirty="0"/>
                        <a:t>Gravity and Electronuclear</a:t>
                      </a:r>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Fundamental particles</a:t>
                      </a:r>
                      <a:endParaRPr lang="en-AU" dirty="0"/>
                    </a:p>
                  </a:txBody>
                  <a:tcPr/>
                </a:tc>
                <a:tc>
                  <a:txBody>
                    <a:bodyPr/>
                    <a:lstStyle/>
                    <a:p>
                      <a:r>
                        <a:rPr lang="en-US" dirty="0"/>
                        <a:t>Matter-antimatter pairs created, slightly more matter created</a:t>
                      </a:r>
                      <a:endParaRPr lang="en-AU" dirty="0"/>
                    </a:p>
                  </a:txBody>
                  <a:tcPr/>
                </a:tc>
                <a:extLst>
                  <a:ext uri="{0D108BD9-81ED-4DB2-BD59-A6C34878D82A}">
                    <a16:rowId xmlns:a16="http://schemas.microsoft.com/office/drawing/2014/main" val="1752058374"/>
                  </a:ext>
                </a:extLst>
              </a:tr>
              <a:tr h="644168">
                <a:tc>
                  <a:txBody>
                    <a:bodyPr/>
                    <a:lstStyle/>
                    <a:p>
                      <a:r>
                        <a:rPr lang="en-US" dirty="0"/>
                        <a:t>Electroweak</a:t>
                      </a:r>
                      <a:endParaRPr lang="en-AU" dirty="0"/>
                    </a:p>
                  </a:txBody>
                  <a:tcPr/>
                </a:tc>
                <a:tc>
                  <a:txBody>
                    <a:bodyPr/>
                    <a:lstStyle/>
                    <a:p>
                      <a:r>
                        <a:rPr lang="en-US" dirty="0"/>
                        <a:t>&lt;10</a:t>
                      </a:r>
                      <a:r>
                        <a:rPr lang="en-US" baseline="30000" dirty="0"/>
                        <a:t>-32</a:t>
                      </a:r>
                      <a:r>
                        <a:rPr lang="en-US" dirty="0"/>
                        <a:t> s</a:t>
                      </a:r>
                      <a:endParaRPr lang="en-AU" dirty="0"/>
                    </a:p>
                  </a:txBody>
                  <a:tcPr/>
                </a:tc>
                <a:tc>
                  <a:txBody>
                    <a:bodyPr/>
                    <a:lstStyle/>
                    <a:p>
                      <a:r>
                        <a:rPr lang="en-US" dirty="0"/>
                        <a:t>&gt;10</a:t>
                      </a:r>
                      <a:r>
                        <a:rPr lang="en-US" baseline="30000" dirty="0"/>
                        <a:t>22</a:t>
                      </a:r>
                      <a:r>
                        <a:rPr lang="en-US" dirty="0"/>
                        <a:t> K</a:t>
                      </a:r>
                      <a:endParaRPr lang="en-AU" dirty="0"/>
                    </a:p>
                  </a:txBody>
                  <a:tcPr/>
                </a:tc>
                <a:tc>
                  <a:txBody>
                    <a:bodyPr/>
                    <a:lstStyle/>
                    <a:p>
                      <a:r>
                        <a:rPr lang="en-US" dirty="0"/>
                        <a:t>Gravity, Strong and Electroweak</a:t>
                      </a:r>
                      <a:endParaRPr lang="en-A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txBody>
                  <a:tcPr/>
                </a:tc>
                <a:tc>
                  <a:txBody>
                    <a:bodyPr/>
                    <a:lstStyle/>
                    <a:p>
                      <a:endParaRPr lang="en-AU" dirty="0"/>
                    </a:p>
                  </a:txBody>
                  <a:tcPr/>
                </a:tc>
                <a:extLst>
                  <a:ext uri="{0D108BD9-81ED-4DB2-BD59-A6C34878D82A}">
                    <a16:rowId xmlns:a16="http://schemas.microsoft.com/office/drawing/2014/main" val="3446042789"/>
                  </a:ext>
                </a:extLst>
              </a:tr>
              <a:tr h="644168">
                <a:tc>
                  <a:txBody>
                    <a:bodyPr/>
                    <a:lstStyle/>
                    <a:p>
                      <a:r>
                        <a:rPr lang="en-US" dirty="0"/>
                        <a:t>Quark</a:t>
                      </a:r>
                      <a:endParaRPr lang="en-AU" dirty="0"/>
                    </a:p>
                  </a:txBody>
                  <a:tcPr/>
                </a:tc>
                <a:tc>
                  <a:txBody>
                    <a:bodyPr/>
                    <a:lstStyle/>
                    <a:p>
                      <a:r>
                        <a:rPr lang="en-US" dirty="0"/>
                        <a:t>10</a:t>
                      </a:r>
                      <a:r>
                        <a:rPr lang="en-US" baseline="30000" dirty="0"/>
                        <a:t>-12 </a:t>
                      </a:r>
                      <a:r>
                        <a:rPr lang="en-US" dirty="0"/>
                        <a:t>~ 10</a:t>
                      </a:r>
                      <a:r>
                        <a:rPr lang="en-US" baseline="30000" dirty="0"/>
                        <a:t>-6</a:t>
                      </a:r>
                      <a:r>
                        <a:rPr lang="en-US" dirty="0"/>
                        <a:t> s</a:t>
                      </a:r>
                      <a:endParaRPr lang="en-AU" dirty="0"/>
                    </a:p>
                  </a:txBody>
                  <a:tcPr/>
                </a:tc>
                <a:tc>
                  <a:txBody>
                    <a:bodyPr/>
                    <a:lstStyle/>
                    <a:p>
                      <a:r>
                        <a:rPr lang="en-US" dirty="0"/>
                        <a:t>&gt;10</a:t>
                      </a:r>
                      <a:r>
                        <a:rPr lang="en-US" baseline="30000" dirty="0"/>
                        <a:t>12</a:t>
                      </a:r>
                      <a:r>
                        <a:rPr lang="en-US" dirty="0"/>
                        <a:t> K</a:t>
                      </a:r>
                      <a:endParaRPr lang="en-AU" dirty="0"/>
                    </a:p>
                  </a:txBody>
                  <a:tcPr/>
                </a:tc>
                <a:tc rowSpan="7">
                  <a:txBody>
                    <a:bodyPr/>
                    <a:lstStyle/>
                    <a:p>
                      <a:r>
                        <a:rPr lang="en-US" dirty="0"/>
                        <a:t>Gravity, Strong, Weak and Electromagnetism</a:t>
                      </a:r>
                      <a:endParaRPr lang="en-AU" dirty="0"/>
                    </a:p>
                  </a:txBody>
                  <a:tcPr anchor="ctr"/>
                </a:tc>
                <a:tc>
                  <a:txBody>
                    <a:bodyPr/>
                    <a:lstStyle/>
                    <a:p>
                      <a:r>
                        <a:rPr lang="en-US" dirty="0"/>
                        <a:t>Quark-gluon plasma</a:t>
                      </a:r>
                      <a:endParaRPr lang="en-AU" dirty="0"/>
                    </a:p>
                  </a:txBody>
                  <a:tcPr/>
                </a:tc>
                <a:tc>
                  <a:txBody>
                    <a:bodyPr/>
                    <a:lstStyle/>
                    <a:p>
                      <a:r>
                        <a:rPr lang="en-US" dirty="0"/>
                        <a:t>These conditions are the highest energy directly observable in the LHC</a:t>
                      </a:r>
                      <a:endParaRPr lang="en-AU" dirty="0"/>
                    </a:p>
                  </a:txBody>
                  <a:tcPr/>
                </a:tc>
                <a:extLst>
                  <a:ext uri="{0D108BD9-81ED-4DB2-BD59-A6C34878D82A}">
                    <a16:rowId xmlns:a16="http://schemas.microsoft.com/office/drawing/2014/main" val="3967242354"/>
                  </a:ext>
                </a:extLst>
              </a:tr>
              <a:tr h="644168">
                <a:tc>
                  <a:txBody>
                    <a:bodyPr/>
                    <a:lstStyle/>
                    <a:p>
                      <a:r>
                        <a:rPr lang="en-US" dirty="0"/>
                        <a:t>Hadron</a:t>
                      </a:r>
                      <a:endParaRPr lang="en-AU" dirty="0"/>
                    </a:p>
                  </a:txBody>
                  <a:tcPr/>
                </a:tc>
                <a:tc>
                  <a:txBody>
                    <a:bodyPr/>
                    <a:lstStyle/>
                    <a:p>
                      <a:r>
                        <a:rPr lang="en-US" dirty="0"/>
                        <a:t>10</a:t>
                      </a:r>
                      <a:r>
                        <a:rPr lang="en-US" baseline="30000" dirty="0"/>
                        <a:t>-6 </a:t>
                      </a:r>
                      <a:r>
                        <a:rPr lang="en-US" dirty="0"/>
                        <a:t>~ 1 s</a:t>
                      </a:r>
                      <a:endParaRPr lang="en-AU" dirty="0"/>
                    </a:p>
                  </a:txBody>
                  <a:tcPr/>
                </a:tc>
                <a:tc>
                  <a:txBody>
                    <a:bodyPr/>
                    <a:lstStyle/>
                    <a:p>
                      <a:r>
                        <a:rPr lang="en-US" dirty="0"/>
                        <a:t>&gt;10</a:t>
                      </a:r>
                      <a:r>
                        <a:rPr lang="en-US" baseline="30000" dirty="0"/>
                        <a:t>10</a:t>
                      </a:r>
                      <a:r>
                        <a:rPr lang="en-US" dirty="0"/>
                        <a:t> K</a:t>
                      </a:r>
                      <a:endParaRPr lang="en-AU"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txBody>
                  <a:tcPr/>
                </a:tc>
                <a:tc>
                  <a:txBody>
                    <a:bodyPr/>
                    <a:lstStyle/>
                    <a:p>
                      <a:r>
                        <a:rPr lang="en-US" dirty="0"/>
                        <a:t>Hadrons form</a:t>
                      </a:r>
                      <a:endParaRPr lang="en-AU" dirty="0"/>
                    </a:p>
                  </a:txBody>
                  <a:tcPr/>
                </a:tc>
                <a:tc>
                  <a:txBody>
                    <a:bodyPr/>
                    <a:lstStyle/>
                    <a:p>
                      <a:r>
                        <a:rPr lang="en-US" dirty="0"/>
                        <a:t>Quark matter-antimatter annihilation small remainder of matter quarks</a:t>
                      </a:r>
                      <a:endParaRPr lang="en-AU" dirty="0"/>
                    </a:p>
                  </a:txBody>
                  <a:tcPr/>
                </a:tc>
                <a:extLst>
                  <a:ext uri="{0D108BD9-81ED-4DB2-BD59-A6C34878D82A}">
                    <a16:rowId xmlns:a16="http://schemas.microsoft.com/office/drawing/2014/main" val="817019836"/>
                  </a:ext>
                </a:extLst>
              </a:tr>
              <a:tr h="644168">
                <a:tc>
                  <a:txBody>
                    <a:bodyPr/>
                    <a:lstStyle/>
                    <a:p>
                      <a:r>
                        <a:rPr lang="en-US" dirty="0"/>
                        <a:t>Nucleosynthesis</a:t>
                      </a:r>
                      <a:endParaRPr lang="en-AU" dirty="0"/>
                    </a:p>
                  </a:txBody>
                  <a:tcPr/>
                </a:tc>
                <a:tc>
                  <a:txBody>
                    <a:bodyPr/>
                    <a:lstStyle/>
                    <a:p>
                      <a:r>
                        <a:rPr lang="en-US" dirty="0"/>
                        <a:t>10 ~ 10</a:t>
                      </a:r>
                      <a:r>
                        <a:rPr lang="en-US" baseline="30000" dirty="0"/>
                        <a:t>3</a:t>
                      </a:r>
                      <a:r>
                        <a:rPr lang="en-US" dirty="0"/>
                        <a:t> s</a:t>
                      </a:r>
                      <a:endParaRPr lang="en-AU" dirty="0"/>
                    </a:p>
                  </a:txBody>
                  <a:tcPr/>
                </a:tc>
                <a:tc>
                  <a:txBody>
                    <a:bodyPr/>
                    <a:lstStyle/>
                    <a:p>
                      <a:r>
                        <a:rPr lang="en-US" dirty="0"/>
                        <a:t>&gt;10</a:t>
                      </a:r>
                      <a:r>
                        <a:rPr lang="en-US" baseline="30000" dirty="0"/>
                        <a:t>7</a:t>
                      </a:r>
                      <a:r>
                        <a:rPr lang="en-US" dirty="0"/>
                        <a:t> K</a:t>
                      </a:r>
                      <a:endParaRPr lang="en-AU" dirty="0"/>
                    </a:p>
                  </a:txBody>
                  <a:tcPr/>
                </a:tc>
                <a:tc vMerge="1">
                  <a:txBody>
                    <a:bodyPr/>
                    <a:lstStyle/>
                    <a:p>
                      <a:endParaRPr lang="en-AU" dirty="0"/>
                    </a:p>
                  </a:txBody>
                  <a:tcPr/>
                </a:tc>
                <a:tc>
                  <a:txBody>
                    <a:bodyPr/>
                    <a:lstStyle/>
                    <a:p>
                      <a:r>
                        <a:rPr lang="en-US" dirty="0"/>
                        <a:t>H, He and Li form</a:t>
                      </a:r>
                      <a:endParaRPr lang="en-AU" dirty="0"/>
                    </a:p>
                  </a:txBody>
                  <a:tcPr/>
                </a:tc>
                <a:tc>
                  <a:txBody>
                    <a:bodyPr/>
                    <a:lstStyle/>
                    <a:p>
                      <a:r>
                        <a:rPr lang="en-US" dirty="0"/>
                        <a:t>Universe hot enough for fusion but cool enough for H-2 to be stable</a:t>
                      </a:r>
                      <a:endParaRPr lang="en-AU" dirty="0"/>
                    </a:p>
                  </a:txBody>
                  <a:tcPr/>
                </a:tc>
                <a:extLst>
                  <a:ext uri="{0D108BD9-81ED-4DB2-BD59-A6C34878D82A}">
                    <a16:rowId xmlns:a16="http://schemas.microsoft.com/office/drawing/2014/main" val="276282386"/>
                  </a:ext>
                </a:extLst>
              </a:tr>
              <a:tr h="644168">
                <a:tc>
                  <a:txBody>
                    <a:bodyPr/>
                    <a:lstStyle/>
                    <a:p>
                      <a:r>
                        <a:rPr lang="en-US" dirty="0"/>
                        <a:t>Photon</a:t>
                      </a:r>
                      <a:endParaRPr lang="en-AU" dirty="0"/>
                    </a:p>
                  </a:txBody>
                  <a:tcPr/>
                </a:tc>
                <a:tc>
                  <a:txBody>
                    <a:bodyPr/>
                    <a:lstStyle/>
                    <a:p>
                      <a:r>
                        <a:rPr lang="en-US" dirty="0"/>
                        <a:t>10 s ~ 370 ka</a:t>
                      </a:r>
                      <a:endParaRPr lang="en-AU" dirty="0"/>
                    </a:p>
                  </a:txBody>
                  <a:tcPr/>
                </a:tc>
                <a:tc>
                  <a:txBody>
                    <a:bodyPr/>
                    <a:lstStyle/>
                    <a:p>
                      <a:r>
                        <a:rPr lang="en-US" dirty="0"/>
                        <a:t>&gt;4000 K</a:t>
                      </a:r>
                      <a:endParaRPr lang="en-AU" dirty="0"/>
                    </a:p>
                  </a:txBody>
                  <a:tcPr/>
                </a:tc>
                <a:tc vMerge="1">
                  <a:txBody>
                    <a:bodyPr/>
                    <a:lstStyle/>
                    <a:p>
                      <a:endParaRPr lang="en-AU" dirty="0"/>
                    </a:p>
                  </a:txBody>
                  <a:tcPr/>
                </a:tc>
                <a:tc>
                  <a:txBody>
                    <a:bodyPr/>
                    <a:lstStyle/>
                    <a:p>
                      <a:r>
                        <a:rPr lang="en-US" dirty="0"/>
                        <a:t>Photons dominate</a:t>
                      </a:r>
                      <a:endParaRPr lang="en-AU" dirty="0"/>
                    </a:p>
                  </a:txBody>
                  <a:tcPr/>
                </a:tc>
                <a:tc>
                  <a:txBody>
                    <a:bodyPr/>
                    <a:lstStyle/>
                    <a:p>
                      <a:r>
                        <a:rPr lang="en-US" dirty="0"/>
                        <a:t>Lepton matter-antimatter annihilation small remainder of matter leptons</a:t>
                      </a:r>
                      <a:endParaRPr lang="en-AU" dirty="0"/>
                    </a:p>
                  </a:txBody>
                  <a:tcPr/>
                </a:tc>
                <a:extLst>
                  <a:ext uri="{0D108BD9-81ED-4DB2-BD59-A6C34878D82A}">
                    <a16:rowId xmlns:a16="http://schemas.microsoft.com/office/drawing/2014/main" val="2115256222"/>
                  </a:ext>
                </a:extLst>
              </a:tr>
              <a:tr h="920239">
                <a:tc>
                  <a:txBody>
                    <a:bodyPr/>
                    <a:lstStyle/>
                    <a:p>
                      <a:r>
                        <a:rPr lang="en-US" dirty="0"/>
                        <a:t>Recombination</a:t>
                      </a:r>
                      <a:endParaRPr lang="en-AU" dirty="0"/>
                    </a:p>
                  </a:txBody>
                  <a:tcPr/>
                </a:tc>
                <a:tc>
                  <a:txBody>
                    <a:bodyPr/>
                    <a:lstStyle/>
                    <a:p>
                      <a:r>
                        <a:rPr lang="en-US" dirty="0"/>
                        <a:t>370 ka</a:t>
                      </a:r>
                      <a:endParaRPr lang="en-AU" dirty="0"/>
                    </a:p>
                  </a:txBody>
                  <a:tcPr/>
                </a:tc>
                <a:tc>
                  <a:txBody>
                    <a:bodyPr/>
                    <a:lstStyle/>
                    <a:p>
                      <a:r>
                        <a:rPr lang="en-US" dirty="0"/>
                        <a:t>4000 K</a:t>
                      </a:r>
                      <a:endParaRPr lang="en-AU" dirty="0"/>
                    </a:p>
                  </a:txBody>
                  <a:tcPr/>
                </a:tc>
                <a:tc vMerge="1">
                  <a:txBody>
                    <a:bodyPr/>
                    <a:lstStyle/>
                    <a:p>
                      <a:endParaRPr lang="en-AU" dirty="0"/>
                    </a:p>
                  </a:txBody>
                  <a:tcPr/>
                </a:tc>
                <a:tc>
                  <a:txBody>
                    <a:bodyPr/>
                    <a:lstStyle/>
                    <a:p>
                      <a:r>
                        <a:rPr lang="en-US" dirty="0"/>
                        <a:t>Neutral atoms form</a:t>
                      </a:r>
                      <a:endParaRPr lang="en-AU" dirty="0"/>
                    </a:p>
                  </a:txBody>
                  <a:tcPr/>
                </a:tc>
                <a:tc>
                  <a:txBody>
                    <a:bodyPr/>
                    <a:lstStyle/>
                    <a:p>
                      <a:r>
                        <a:rPr lang="en-US" dirty="0"/>
                        <a:t>Electrons combining with nuclei release excess energy as photons now visible as CMBR</a:t>
                      </a:r>
                      <a:endParaRPr lang="en-AU" dirty="0"/>
                    </a:p>
                  </a:txBody>
                  <a:tcPr/>
                </a:tc>
                <a:extLst>
                  <a:ext uri="{0D108BD9-81ED-4DB2-BD59-A6C34878D82A}">
                    <a16:rowId xmlns:a16="http://schemas.microsoft.com/office/drawing/2014/main" val="1721620228"/>
                  </a:ext>
                </a:extLst>
              </a:tr>
              <a:tr h="644168">
                <a:tc>
                  <a:txBody>
                    <a:bodyPr/>
                    <a:lstStyle/>
                    <a:p>
                      <a:r>
                        <a:rPr lang="en-US" dirty="0"/>
                        <a:t>Dark ages</a:t>
                      </a:r>
                      <a:endParaRPr lang="en-AU" dirty="0"/>
                    </a:p>
                  </a:txBody>
                  <a:tcPr/>
                </a:tc>
                <a:tc>
                  <a:txBody>
                    <a:bodyPr/>
                    <a:lstStyle/>
                    <a:p>
                      <a:r>
                        <a:rPr lang="en-US" dirty="0"/>
                        <a:t>370 ka ~150 Ma</a:t>
                      </a:r>
                      <a:endParaRPr lang="en-AU" dirty="0"/>
                    </a:p>
                  </a:txBody>
                  <a:tcPr/>
                </a:tc>
                <a:tc>
                  <a:txBody>
                    <a:bodyPr/>
                    <a:lstStyle/>
                    <a:p>
                      <a:r>
                        <a:rPr lang="en-US" dirty="0"/>
                        <a:t>&gt;60 K</a:t>
                      </a:r>
                      <a:endParaRPr lang="en-AU" dirty="0"/>
                    </a:p>
                  </a:txBody>
                  <a:tcPr/>
                </a:tc>
                <a:tc vMerge="1">
                  <a:txBody>
                    <a:bodyPr/>
                    <a:lstStyle/>
                    <a:p>
                      <a:endParaRPr lang="en-AU"/>
                    </a:p>
                  </a:txBody>
                  <a:tcPr/>
                </a:tc>
                <a:tc>
                  <a:txBody>
                    <a:bodyPr/>
                    <a:lstStyle/>
                    <a:p>
                      <a:endParaRPr lang="en-AU" dirty="0"/>
                    </a:p>
                  </a:txBody>
                  <a:tcPr/>
                </a:tc>
                <a:tc>
                  <a:txBody>
                    <a:bodyPr/>
                    <a:lstStyle/>
                    <a:p>
                      <a:r>
                        <a:rPr lang="en-US" dirty="0"/>
                        <a:t>Slight variation in spread of matter allows gravity to form clumps</a:t>
                      </a:r>
                      <a:endParaRPr lang="en-AU" dirty="0"/>
                    </a:p>
                  </a:txBody>
                  <a:tcPr/>
                </a:tc>
                <a:extLst>
                  <a:ext uri="{0D108BD9-81ED-4DB2-BD59-A6C34878D82A}">
                    <a16:rowId xmlns:a16="http://schemas.microsoft.com/office/drawing/2014/main" val="864722592"/>
                  </a:ext>
                </a:extLst>
              </a:tr>
              <a:tr h="644168">
                <a:tc>
                  <a:txBody>
                    <a:bodyPr/>
                    <a:lstStyle/>
                    <a:p>
                      <a:r>
                        <a:rPr lang="en-US" dirty="0"/>
                        <a:t>Star and galaxy formation</a:t>
                      </a:r>
                      <a:endParaRPr lang="en-AU" dirty="0"/>
                    </a:p>
                  </a:txBody>
                  <a:tcPr/>
                </a:tc>
                <a:tc>
                  <a:txBody>
                    <a:bodyPr/>
                    <a:lstStyle/>
                    <a:p>
                      <a:r>
                        <a:rPr lang="en-US" dirty="0"/>
                        <a:t>~ 250 Ma</a:t>
                      </a:r>
                      <a:endParaRPr lang="en-AU" dirty="0"/>
                    </a:p>
                  </a:txBody>
                  <a:tcPr/>
                </a:tc>
                <a:tc>
                  <a:txBody>
                    <a:bodyPr/>
                    <a:lstStyle/>
                    <a:p>
                      <a:r>
                        <a:rPr lang="en-US" dirty="0"/>
                        <a:t> 60 K</a:t>
                      </a:r>
                      <a:endParaRPr lang="en-AU" dirty="0"/>
                    </a:p>
                  </a:txBody>
                  <a:tcPr/>
                </a:tc>
                <a:tc vMerge="1">
                  <a:txBody>
                    <a:bodyPr/>
                    <a:lstStyle/>
                    <a:p>
                      <a:endParaRPr lang="en-AU" dirty="0"/>
                    </a:p>
                  </a:txBody>
                  <a:tcPr/>
                </a:tc>
                <a:tc>
                  <a:txBody>
                    <a:bodyPr/>
                    <a:lstStyle/>
                    <a:p>
                      <a:r>
                        <a:rPr lang="en-US" dirty="0"/>
                        <a:t>Heavier elements form</a:t>
                      </a:r>
                      <a:endParaRPr lang="en-AU" dirty="0"/>
                    </a:p>
                  </a:txBody>
                  <a:tcPr/>
                </a:tc>
                <a:tc>
                  <a:txBody>
                    <a:bodyPr/>
                    <a:lstStyle/>
                    <a:p>
                      <a:r>
                        <a:rPr lang="en-US" dirty="0"/>
                        <a:t>Gravity compresses clumped matter making stars</a:t>
                      </a:r>
                      <a:endParaRPr lang="en-AU" dirty="0"/>
                    </a:p>
                  </a:txBody>
                  <a:tcPr/>
                </a:tc>
                <a:extLst>
                  <a:ext uri="{0D108BD9-81ED-4DB2-BD59-A6C34878D82A}">
                    <a16:rowId xmlns:a16="http://schemas.microsoft.com/office/drawing/2014/main" val="3596737358"/>
                  </a:ext>
                </a:extLst>
              </a:tr>
            </a:tbl>
          </a:graphicData>
        </a:graphic>
      </p:graphicFrame>
    </p:spTree>
    <p:extLst>
      <p:ext uri="{BB962C8B-B14F-4D97-AF65-F5344CB8AC3E}">
        <p14:creationId xmlns:p14="http://schemas.microsoft.com/office/powerpoint/2010/main" val="351765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F3371-F667-41DB-8519-3465C825BF49}"/>
              </a:ext>
            </a:extLst>
          </p:cNvPr>
          <p:cNvSpPr>
            <a:spLocks noGrp="1"/>
          </p:cNvSpPr>
          <p:nvPr>
            <p:ph type="title"/>
          </p:nvPr>
        </p:nvSpPr>
        <p:spPr/>
        <p:txBody>
          <a:bodyPr/>
          <a:lstStyle/>
          <a:p>
            <a:r>
              <a:rPr lang="en-US" dirty="0"/>
              <a:t>Evolution of forces</a:t>
            </a:r>
            <a:endParaRPr lang="en-AU" dirty="0"/>
          </a:p>
        </p:txBody>
      </p:sp>
      <p:sp>
        <p:nvSpPr>
          <p:cNvPr id="3" name="Content Placeholder 2">
            <a:extLst>
              <a:ext uri="{FF2B5EF4-FFF2-40B4-BE49-F238E27FC236}">
                <a16:creationId xmlns:a16="http://schemas.microsoft.com/office/drawing/2014/main" id="{B12EA41C-8F1E-4B79-A868-108FD41A168C}"/>
              </a:ext>
            </a:extLst>
          </p:cNvPr>
          <p:cNvSpPr>
            <a:spLocks noGrp="1"/>
          </p:cNvSpPr>
          <p:nvPr>
            <p:ph idx="1"/>
          </p:nvPr>
        </p:nvSpPr>
        <p:spPr/>
        <p:txBody>
          <a:bodyPr/>
          <a:lstStyle/>
          <a:p>
            <a:pPr marL="514350" indent="-514350">
              <a:buFont typeface="+mj-lt"/>
              <a:buAutoNum type="arabicPeriod"/>
            </a:pPr>
            <a:r>
              <a:rPr lang="en-US" dirty="0"/>
              <a:t>Possible total unification of force (Theory of Everything?)</a:t>
            </a:r>
          </a:p>
          <a:p>
            <a:pPr marL="514350" indent="-514350">
              <a:buFont typeface="+mj-lt"/>
              <a:buAutoNum type="arabicPeriod"/>
            </a:pPr>
            <a:r>
              <a:rPr lang="en-US" dirty="0"/>
              <a:t>Gravity and Electronuclear force (Grand Unification)</a:t>
            </a:r>
          </a:p>
          <a:p>
            <a:pPr marL="514350" indent="-514350">
              <a:buFont typeface="+mj-lt"/>
              <a:buAutoNum type="arabicPeriod"/>
            </a:pPr>
            <a:r>
              <a:rPr lang="en-US" dirty="0"/>
              <a:t>Gravity, Strong and Electroweak forces</a:t>
            </a:r>
          </a:p>
          <a:p>
            <a:pPr marL="514350" indent="-514350">
              <a:buFont typeface="+mj-lt"/>
              <a:buAutoNum type="arabicPeriod"/>
            </a:pPr>
            <a:r>
              <a:rPr lang="en-US" dirty="0"/>
              <a:t>Gravity, Strong, Weak and Electromagnetism</a:t>
            </a:r>
            <a:endParaRPr lang="en-AU" dirty="0"/>
          </a:p>
        </p:txBody>
      </p:sp>
    </p:spTree>
    <p:extLst>
      <p:ext uri="{BB962C8B-B14F-4D97-AF65-F5344CB8AC3E}">
        <p14:creationId xmlns:p14="http://schemas.microsoft.com/office/powerpoint/2010/main" val="4036086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2A0BF-7FA7-4AC5-A372-1E84B31B3E12}"/>
              </a:ext>
            </a:extLst>
          </p:cNvPr>
          <p:cNvSpPr>
            <a:spLocks noGrp="1"/>
          </p:cNvSpPr>
          <p:nvPr>
            <p:ph type="title"/>
          </p:nvPr>
        </p:nvSpPr>
        <p:spPr/>
        <p:txBody>
          <a:bodyPr/>
          <a:lstStyle/>
          <a:p>
            <a:r>
              <a:rPr lang="en-US" dirty="0"/>
              <a:t>Lightyears</a:t>
            </a:r>
            <a:endParaRPr lang="en-AU" dirty="0"/>
          </a:p>
        </p:txBody>
      </p:sp>
      <p:sp>
        <p:nvSpPr>
          <p:cNvPr id="3" name="Content Placeholder 2">
            <a:extLst>
              <a:ext uri="{FF2B5EF4-FFF2-40B4-BE49-F238E27FC236}">
                <a16:creationId xmlns:a16="http://schemas.microsoft.com/office/drawing/2014/main" id="{8636D788-5D26-4113-A7BE-60EE5B38893A}"/>
              </a:ext>
            </a:extLst>
          </p:cNvPr>
          <p:cNvSpPr>
            <a:spLocks noGrp="1"/>
          </p:cNvSpPr>
          <p:nvPr>
            <p:ph idx="1"/>
          </p:nvPr>
        </p:nvSpPr>
        <p:spPr/>
        <p:txBody>
          <a:bodyPr/>
          <a:lstStyle/>
          <a:p>
            <a:r>
              <a:rPr lang="en-US" dirty="0"/>
              <a:t>1 </a:t>
            </a:r>
            <a:r>
              <a:rPr lang="en-US" dirty="0" err="1"/>
              <a:t>ly</a:t>
            </a:r>
            <a:r>
              <a:rPr lang="en-US" dirty="0"/>
              <a:t> = the distance light travels in a year</a:t>
            </a:r>
          </a:p>
          <a:p>
            <a:r>
              <a:rPr lang="en-US" dirty="0"/>
              <a:t>1 </a:t>
            </a:r>
            <a:r>
              <a:rPr lang="en-US" dirty="0" err="1"/>
              <a:t>ly</a:t>
            </a:r>
            <a:r>
              <a:rPr lang="en-US" dirty="0"/>
              <a:t> = 1 x 365 x 24 x 60 x 60 x 3 x 10</a:t>
            </a:r>
            <a:r>
              <a:rPr lang="en-US" baseline="30000" dirty="0"/>
              <a:t>8</a:t>
            </a:r>
          </a:p>
          <a:p>
            <a:endParaRPr lang="en-US" baseline="30000" dirty="0"/>
          </a:p>
          <a:p>
            <a:r>
              <a:rPr lang="en-US" dirty="0"/>
              <a:t>According to datasheet 1 </a:t>
            </a:r>
            <a:r>
              <a:rPr lang="en-US" dirty="0" err="1"/>
              <a:t>ly</a:t>
            </a:r>
            <a:r>
              <a:rPr lang="en-US" dirty="0"/>
              <a:t> = 9.46 x 10</a:t>
            </a:r>
            <a:r>
              <a:rPr lang="en-US" baseline="30000" dirty="0"/>
              <a:t>12</a:t>
            </a:r>
            <a:r>
              <a:rPr lang="en-US" dirty="0"/>
              <a:t> km</a:t>
            </a:r>
          </a:p>
          <a:p>
            <a:r>
              <a:rPr lang="en-US" dirty="0"/>
              <a:t>Useful at larger scales, intuitive to understand</a:t>
            </a:r>
          </a:p>
          <a:p>
            <a:endParaRPr lang="en-AU" baseline="30000" dirty="0"/>
          </a:p>
        </p:txBody>
      </p:sp>
    </p:spTree>
    <p:extLst>
      <p:ext uri="{BB962C8B-B14F-4D97-AF65-F5344CB8AC3E}">
        <p14:creationId xmlns:p14="http://schemas.microsoft.com/office/powerpoint/2010/main" val="3417673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4DC71-14D8-4310-9C52-F49434117C6A}"/>
              </a:ext>
            </a:extLst>
          </p:cNvPr>
          <p:cNvSpPr>
            <a:spLocks noGrp="1"/>
          </p:cNvSpPr>
          <p:nvPr>
            <p:ph type="title"/>
          </p:nvPr>
        </p:nvSpPr>
        <p:spPr/>
        <p:txBody>
          <a:bodyPr/>
          <a:lstStyle/>
          <a:p>
            <a:r>
              <a:rPr lang="en-US" dirty="0"/>
              <a:t>Evolution of matter</a:t>
            </a:r>
            <a:endParaRPr lang="en-AU" dirty="0"/>
          </a:p>
        </p:txBody>
      </p:sp>
      <p:sp>
        <p:nvSpPr>
          <p:cNvPr id="3" name="Content Placeholder 2">
            <a:extLst>
              <a:ext uri="{FF2B5EF4-FFF2-40B4-BE49-F238E27FC236}">
                <a16:creationId xmlns:a16="http://schemas.microsoft.com/office/drawing/2014/main" id="{945467E9-402D-439F-A068-E47173440495}"/>
              </a:ext>
            </a:extLst>
          </p:cNvPr>
          <p:cNvSpPr>
            <a:spLocks noGrp="1"/>
          </p:cNvSpPr>
          <p:nvPr>
            <p:ph idx="1"/>
          </p:nvPr>
        </p:nvSpPr>
        <p:spPr/>
        <p:txBody>
          <a:bodyPr/>
          <a:lstStyle/>
          <a:p>
            <a:pPr marL="514350" indent="-514350">
              <a:buFont typeface="+mj-lt"/>
              <a:buAutoNum type="arabicPeriod"/>
            </a:pPr>
            <a:r>
              <a:rPr lang="en-US" dirty="0"/>
              <a:t>Energy</a:t>
            </a:r>
          </a:p>
          <a:p>
            <a:pPr marL="514350" indent="-514350">
              <a:buFont typeface="+mj-lt"/>
              <a:buAutoNum type="arabicPeriod"/>
            </a:pPr>
            <a:r>
              <a:rPr lang="en-US" dirty="0"/>
              <a:t>Matter-antimatter pair creation of fundamental particles</a:t>
            </a:r>
          </a:p>
          <a:p>
            <a:pPr marL="514350" indent="-514350">
              <a:buFont typeface="+mj-lt"/>
              <a:buAutoNum type="arabicPeriod"/>
            </a:pPr>
            <a:r>
              <a:rPr lang="en-US" dirty="0"/>
              <a:t>Quark-antiquark annihilation, formation of hadrons from remaining quarks</a:t>
            </a:r>
          </a:p>
          <a:p>
            <a:pPr marL="514350" indent="-514350">
              <a:buFont typeface="+mj-lt"/>
              <a:buAutoNum type="arabicPeriod"/>
            </a:pPr>
            <a:r>
              <a:rPr lang="en-AU" dirty="0"/>
              <a:t>Formation of light nuclei (H, He, Li) from hadrons</a:t>
            </a:r>
          </a:p>
          <a:p>
            <a:pPr marL="514350" indent="-514350">
              <a:buFont typeface="+mj-lt"/>
              <a:buAutoNum type="arabicPeriod"/>
            </a:pPr>
            <a:r>
              <a:rPr lang="en-AU" dirty="0"/>
              <a:t>Lepton-antilepton annihilation</a:t>
            </a:r>
          </a:p>
          <a:p>
            <a:pPr marL="514350" indent="-514350">
              <a:buFont typeface="+mj-lt"/>
              <a:buAutoNum type="arabicPeriod"/>
            </a:pPr>
            <a:r>
              <a:rPr lang="en-AU" dirty="0"/>
              <a:t>Formation of neutral atoms from light nuclei and remaining electrons</a:t>
            </a:r>
          </a:p>
          <a:p>
            <a:pPr marL="514350" indent="-514350">
              <a:buFont typeface="+mj-lt"/>
              <a:buAutoNum type="arabicPeriod"/>
            </a:pPr>
            <a:r>
              <a:rPr lang="en-AU" dirty="0"/>
              <a:t>Formation of heavier nuclei in stars</a:t>
            </a:r>
          </a:p>
        </p:txBody>
      </p:sp>
    </p:spTree>
    <p:extLst>
      <p:ext uri="{BB962C8B-B14F-4D97-AF65-F5344CB8AC3E}">
        <p14:creationId xmlns:p14="http://schemas.microsoft.com/office/powerpoint/2010/main" val="2174162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A87A-59B0-4E2A-9014-FE2E1042B521}"/>
              </a:ext>
            </a:extLst>
          </p:cNvPr>
          <p:cNvSpPr>
            <a:spLocks noGrp="1"/>
          </p:cNvSpPr>
          <p:nvPr>
            <p:ph type="title"/>
          </p:nvPr>
        </p:nvSpPr>
        <p:spPr/>
        <p:txBody>
          <a:bodyPr/>
          <a:lstStyle/>
          <a:p>
            <a:r>
              <a:rPr lang="en-US"/>
              <a:t>Parsecs (Parallax seconds)</a:t>
            </a:r>
            <a:endParaRPr lang="en-AU" dirty="0"/>
          </a:p>
        </p:txBody>
      </p:sp>
      <p:sp>
        <p:nvSpPr>
          <p:cNvPr id="3" name="Content Placeholder 2">
            <a:extLst>
              <a:ext uri="{FF2B5EF4-FFF2-40B4-BE49-F238E27FC236}">
                <a16:creationId xmlns:a16="http://schemas.microsoft.com/office/drawing/2014/main" id="{5601A0A5-7136-4BAF-9789-F36C01CAEBFA}"/>
              </a:ext>
            </a:extLst>
          </p:cNvPr>
          <p:cNvSpPr>
            <a:spLocks noGrp="1"/>
          </p:cNvSpPr>
          <p:nvPr>
            <p:ph idx="1"/>
          </p:nvPr>
        </p:nvSpPr>
        <p:spPr>
          <a:xfrm>
            <a:off x="205599" y="1825625"/>
            <a:ext cx="10233800" cy="4351338"/>
          </a:xfrm>
        </p:spPr>
        <p:txBody>
          <a:bodyPr/>
          <a:lstStyle/>
          <a:p>
            <a:r>
              <a:rPr lang="en-US" dirty="0"/>
              <a:t>1 pc = Distance at which 1 AU subtends and angle of 1 arcsecond (1/3600 of a degree)</a:t>
            </a:r>
          </a:p>
          <a:p>
            <a:endParaRPr lang="en-US" dirty="0"/>
          </a:p>
          <a:p>
            <a:r>
              <a:rPr lang="en-AU" dirty="0"/>
              <a:t>According to datasheet 1 pc = 3.26 </a:t>
            </a:r>
            <a:r>
              <a:rPr lang="en-AU" dirty="0" err="1"/>
              <a:t>ly</a:t>
            </a:r>
            <a:endParaRPr lang="en-AU" dirty="0"/>
          </a:p>
          <a:p>
            <a:r>
              <a:rPr lang="en-AU" dirty="0"/>
              <a:t>Inherently related to the method we </a:t>
            </a:r>
            <a:br>
              <a:rPr lang="en-AU" dirty="0"/>
            </a:br>
            <a:r>
              <a:rPr lang="en-AU" dirty="0"/>
              <a:t>use to measure the distance to near </a:t>
            </a:r>
            <a:br>
              <a:rPr lang="en-AU" dirty="0"/>
            </a:br>
            <a:r>
              <a:rPr lang="en-AU" dirty="0"/>
              <a:t>stars but difficult to understand</a:t>
            </a:r>
          </a:p>
          <a:p>
            <a:endParaRPr lang="en-AU" dirty="0"/>
          </a:p>
        </p:txBody>
      </p:sp>
      <p:pic>
        <p:nvPicPr>
          <p:cNvPr id="4" name="Picture 2" descr="take picture from opposite sides of orbit">
            <a:extLst>
              <a:ext uri="{FF2B5EF4-FFF2-40B4-BE49-F238E27FC236}">
                <a16:creationId xmlns:a16="http://schemas.microsoft.com/office/drawing/2014/main" id="{8C844751-A22D-4497-B5A2-1FEB8A79846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45134" y="2841115"/>
            <a:ext cx="5941267" cy="3573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443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8938B-F1AE-41E1-B8AD-08D81D0AE6C0}"/>
              </a:ext>
            </a:extLst>
          </p:cNvPr>
          <p:cNvSpPr>
            <a:spLocks noGrp="1"/>
          </p:cNvSpPr>
          <p:nvPr>
            <p:ph type="title"/>
          </p:nvPr>
        </p:nvSpPr>
        <p:spPr/>
        <p:txBody>
          <a:bodyPr/>
          <a:lstStyle/>
          <a:p>
            <a:r>
              <a:rPr lang="en-US" dirty="0"/>
              <a:t>Examples</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17F213F-7AFA-4FEA-AE12-7E7F12894E31}"/>
                  </a:ext>
                </a:extLst>
              </p:cNvPr>
              <p:cNvSpPr>
                <a:spLocks noGrp="1"/>
              </p:cNvSpPr>
              <p:nvPr>
                <p:ph idx="1"/>
              </p:nvPr>
            </p:nvSpPr>
            <p:spPr/>
            <p:txBody>
              <a:bodyPr>
                <a:normAutofit fontScale="92500" lnSpcReduction="10000"/>
              </a:bodyPr>
              <a:lstStyle/>
              <a:p>
                <a:pPr marL="0" indent="0">
                  <a:buNone/>
                </a:pPr>
                <a:r>
                  <a:rPr lang="en-US" dirty="0"/>
                  <a:t>How far is a light minute in km?</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8</m:t>
                          </m:r>
                        </m:sup>
                      </m:sSup>
                      <m:r>
                        <a:rPr lang="en-US" b="0" i="1" smtClean="0">
                          <a:latin typeface="Cambria Math" panose="02040503050406030204" pitchFamily="18" charset="0"/>
                          <a:ea typeface="Cambria Math" panose="02040503050406030204" pitchFamily="18" charset="0"/>
                        </a:rPr>
                        <m:t>×60÷1000=18000000 </m:t>
                      </m:r>
                      <m:r>
                        <a:rPr lang="en-US" b="0" i="1" smtClean="0">
                          <a:latin typeface="Cambria Math" panose="02040503050406030204" pitchFamily="18" charset="0"/>
                          <a:ea typeface="Cambria Math" panose="02040503050406030204" pitchFamily="18" charset="0"/>
                        </a:rPr>
                        <m:t>𝑘𝑚</m:t>
                      </m:r>
                    </m:oMath>
                  </m:oMathPara>
                </a14:m>
                <a:endParaRPr lang="en-US" dirty="0"/>
              </a:p>
              <a:p>
                <a:pPr marL="0" indent="0">
                  <a:buNone/>
                </a:pPr>
                <a:r>
                  <a:rPr lang="en-US" dirty="0"/>
                  <a:t>How far is a light second in km?</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3</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8</m:t>
                          </m:r>
                        </m:sup>
                      </m:sSup>
                      <m:r>
                        <a:rPr lang="en-US" i="1">
                          <a:latin typeface="Cambria Math" panose="02040503050406030204" pitchFamily="18" charset="0"/>
                          <a:ea typeface="Cambria Math" panose="02040503050406030204" pitchFamily="18" charset="0"/>
                        </a:rPr>
                        <m:t>÷1000=</m:t>
                      </m:r>
                      <m:r>
                        <a:rPr lang="en-US" b="0" i="1" smtClean="0">
                          <a:latin typeface="Cambria Math" panose="02040503050406030204" pitchFamily="18" charset="0"/>
                          <a:ea typeface="Cambria Math" panose="02040503050406030204" pitchFamily="18" charset="0"/>
                        </a:rPr>
                        <m:t>30</m:t>
                      </m:r>
                      <m:r>
                        <a:rPr lang="en-US" i="1">
                          <a:latin typeface="Cambria Math" panose="02040503050406030204" pitchFamily="18" charset="0"/>
                          <a:ea typeface="Cambria Math" panose="02040503050406030204" pitchFamily="18" charset="0"/>
                        </a:rPr>
                        <m:t>0000 </m:t>
                      </m:r>
                      <m:r>
                        <a:rPr lang="en-US" i="1">
                          <a:latin typeface="Cambria Math" panose="02040503050406030204" pitchFamily="18" charset="0"/>
                          <a:ea typeface="Cambria Math" panose="02040503050406030204" pitchFamily="18" charset="0"/>
                        </a:rPr>
                        <m:t>𝑘𝑚</m:t>
                      </m:r>
                    </m:oMath>
                  </m:oMathPara>
                </a14:m>
                <a:endParaRPr lang="en-US" dirty="0"/>
              </a:p>
              <a:p>
                <a:pPr marL="0" indent="0">
                  <a:buNone/>
                </a:pPr>
                <a:r>
                  <a:rPr lang="en-AU" dirty="0"/>
                  <a:t>Alpha Centauri A and B are roughly 4.37 </a:t>
                </a:r>
                <a:r>
                  <a:rPr lang="en-AU" dirty="0" err="1"/>
                  <a:t>ly</a:t>
                </a:r>
                <a:r>
                  <a:rPr lang="en-AU" dirty="0"/>
                  <a:t> away, how many parsecs is this?</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4.37</m:t>
                      </m:r>
                      <m:r>
                        <a:rPr lang="en-US" b="0" i="1" smtClean="0">
                          <a:latin typeface="Cambria Math" panose="02040503050406030204" pitchFamily="18" charset="0"/>
                          <a:ea typeface="Cambria Math" panose="02040503050406030204" pitchFamily="18" charset="0"/>
                        </a:rPr>
                        <m:t>÷3.26=1.34 </m:t>
                      </m:r>
                      <m:r>
                        <a:rPr lang="en-US" b="0" i="1" smtClean="0">
                          <a:latin typeface="Cambria Math" panose="02040503050406030204" pitchFamily="18" charset="0"/>
                          <a:ea typeface="Cambria Math" panose="02040503050406030204" pitchFamily="18" charset="0"/>
                        </a:rPr>
                        <m:t>𝑝𝑐</m:t>
                      </m:r>
                    </m:oMath>
                  </m:oMathPara>
                </a14:m>
                <a:endParaRPr lang="en-AU" dirty="0"/>
              </a:p>
              <a:p>
                <a:pPr marL="0" indent="0">
                  <a:buNone/>
                </a:pPr>
                <a:r>
                  <a:rPr lang="en-AU" dirty="0"/>
                  <a:t>How long would it take a spaceship travelling at 0.1c to reach Alpha Centauri?</a:t>
                </a:r>
              </a:p>
              <a:p>
                <a:pPr marL="0" indent="0">
                  <a:buNone/>
                </a:pPr>
                <a14:m>
                  <m:oMathPara xmlns:m="http://schemas.openxmlformats.org/officeDocument/2006/math">
                    <m:oMathParaPr>
                      <m:jc m:val="centerGroup"/>
                    </m:oMathParaPr>
                    <m:oMath xmlns:m="http://schemas.openxmlformats.org/officeDocument/2006/math">
                      <m:f>
                        <m:fPr>
                          <m:ctrlPr>
                            <a:rPr lang="en-AU" i="1" smtClean="0">
                              <a:latin typeface="Cambria Math" panose="02040503050406030204" pitchFamily="18" charset="0"/>
                            </a:rPr>
                          </m:ctrlPr>
                        </m:fPr>
                        <m:num>
                          <m:r>
                            <a:rPr lang="en-US" b="0" i="1" smtClean="0">
                              <a:latin typeface="Cambria Math" panose="02040503050406030204" pitchFamily="18" charset="0"/>
                            </a:rPr>
                            <m:t>4.37</m:t>
                          </m:r>
                        </m:num>
                        <m:den>
                          <m:r>
                            <a:rPr lang="en-US" b="0" i="1" smtClean="0">
                              <a:latin typeface="Cambria Math" panose="02040503050406030204" pitchFamily="18" charset="0"/>
                            </a:rPr>
                            <m:t>0.1</m:t>
                          </m:r>
                        </m:den>
                      </m:f>
                      <m:r>
                        <a:rPr lang="en-US" b="0" i="1" smtClean="0">
                          <a:latin typeface="Cambria Math" panose="02040503050406030204" pitchFamily="18" charset="0"/>
                        </a:rPr>
                        <m:t>=43.7 </m:t>
                      </m:r>
                      <m:r>
                        <a:rPr lang="en-US" b="0" i="1" smtClean="0">
                          <a:latin typeface="Cambria Math" panose="02040503050406030204" pitchFamily="18" charset="0"/>
                        </a:rPr>
                        <m:t>𝑦𝑒𝑎𝑟𝑠</m:t>
                      </m:r>
                    </m:oMath>
                  </m:oMathPara>
                </a14:m>
                <a:endParaRPr lang="en-AU" dirty="0"/>
              </a:p>
            </p:txBody>
          </p:sp>
        </mc:Choice>
        <mc:Fallback xmlns="">
          <p:sp>
            <p:nvSpPr>
              <p:cNvPr id="3" name="Content Placeholder 2">
                <a:extLst>
                  <a:ext uri="{FF2B5EF4-FFF2-40B4-BE49-F238E27FC236}">
                    <a16:creationId xmlns:a16="http://schemas.microsoft.com/office/drawing/2014/main" id="{B17F213F-7AFA-4FEA-AE12-7E7F12894E31}"/>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282141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254E9-A422-4F6E-AC17-9A0C341909EC}"/>
              </a:ext>
            </a:extLst>
          </p:cNvPr>
          <p:cNvSpPr>
            <a:spLocks noGrp="1"/>
          </p:cNvSpPr>
          <p:nvPr>
            <p:ph type="title"/>
          </p:nvPr>
        </p:nvSpPr>
        <p:spPr>
          <a:xfrm>
            <a:off x="838200" y="1"/>
            <a:ext cx="10515600" cy="1412665"/>
          </a:xfrm>
        </p:spPr>
        <p:txBody>
          <a:bodyPr/>
          <a:lstStyle/>
          <a:p>
            <a:r>
              <a:rPr lang="en-US" dirty="0"/>
              <a:t>Red-shift</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AE4660-75C1-481A-9A27-5BA76691AE64}"/>
                  </a:ext>
                </a:extLst>
              </p:cNvPr>
              <p:cNvSpPr>
                <a:spLocks noGrp="1"/>
              </p:cNvSpPr>
              <p:nvPr>
                <p:ph idx="1"/>
              </p:nvPr>
            </p:nvSpPr>
            <p:spPr>
              <a:xfrm>
                <a:off x="454461" y="1275780"/>
                <a:ext cx="11186343" cy="5163348"/>
              </a:xfrm>
            </p:spPr>
            <p:txBody>
              <a:bodyPr>
                <a:normAutofit/>
              </a:bodyPr>
              <a:lstStyle/>
              <a:p>
                <a:r>
                  <a:rPr lang="en-US" dirty="0"/>
                  <a:t>The stellar spectra of all distant stars appear red-shifted</a:t>
                </a:r>
              </a:p>
              <a:p>
                <a:r>
                  <a:rPr lang="en-US" dirty="0"/>
                  <a:t>Can be modelled using the doppler effect for closer distant stars (for more distant stars must account for expansion of space and general relativity)</a:t>
                </a:r>
              </a:p>
              <a:p>
                <a:r>
                  <a:rPr lang="en-US" dirty="0"/>
                  <a:t>Doppler effect: a wave source moving relative to an observer creates waves of relatively longer wavelength when receding and relatively shorter wavelength when approaching</a:t>
                </a:r>
              </a:p>
              <a:p>
                <a:r>
                  <a:rPr lang="en-US" dirty="0"/>
                  <a:t>The degree of red-shift is determined</a:t>
                </a:r>
                <a:br>
                  <a:rPr lang="en-US" dirty="0"/>
                </a:br>
                <a:r>
                  <a:rPr lang="en-US" dirty="0"/>
                  <a:t>by the relative velocity between the</a:t>
                </a:r>
                <a:br>
                  <a:rPr lang="en-US" dirty="0"/>
                </a:br>
                <a:r>
                  <a:rPr lang="en-US" dirty="0"/>
                  <a:t>observer and the </a:t>
                </a:r>
                <a:r>
                  <a:rPr lang="en-US" dirty="0" err="1"/>
                  <a:t>wavesource</a:t>
                </a:r>
                <a:endParaRPr lang="en-US" dirty="0"/>
              </a:p>
              <a:p>
                <a:pPr marL="0" indent="0">
                  <a:buNone/>
                </a:pPr>
                <a:r>
                  <a:rPr lang="en-US" b="0" dirty="0"/>
                  <a:t> 		</a:t>
                </a: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𝜆</m:t>
                        </m:r>
                      </m:num>
                      <m:den>
                        <m:r>
                          <a:rPr lang="en-US" b="0" i="1" smtClean="0">
                            <a:latin typeface="Cambria Math" panose="02040503050406030204" pitchFamily="18" charset="0"/>
                            <a:ea typeface="Cambria Math" panose="02040503050406030204" pitchFamily="18" charset="0"/>
                          </a:rPr>
                          <m:t>𝜆</m:t>
                        </m:r>
                      </m:den>
                    </m:f>
                    <m:r>
                      <a:rPr lang="en-US" b="0" i="1" smtClean="0">
                        <a:latin typeface="Cambria Math" panose="02040503050406030204" pitchFamily="18" charset="0"/>
                      </a:rPr>
                      <m:t>𝑐</m:t>
                    </m:r>
                  </m:oMath>
                </a14:m>
                <a:endParaRPr lang="en-AU" dirty="0"/>
              </a:p>
            </p:txBody>
          </p:sp>
        </mc:Choice>
        <mc:Fallback xmlns="">
          <p:sp>
            <p:nvSpPr>
              <p:cNvPr id="3" name="Content Placeholder 2">
                <a:extLst>
                  <a:ext uri="{FF2B5EF4-FFF2-40B4-BE49-F238E27FC236}">
                    <a16:creationId xmlns:a16="http://schemas.microsoft.com/office/drawing/2014/main" id="{7FAE4660-75C1-481A-9A27-5BA76691AE64}"/>
                  </a:ext>
                </a:extLst>
              </p:cNvPr>
              <p:cNvSpPr>
                <a:spLocks noGrp="1" noRot="1" noChangeAspect="1" noMove="1" noResize="1" noEditPoints="1" noAdjustHandles="1" noChangeArrowheads="1" noChangeShapeType="1" noTextEdit="1"/>
              </p:cNvSpPr>
              <p:nvPr>
                <p:ph idx="1"/>
              </p:nvPr>
            </p:nvSpPr>
            <p:spPr>
              <a:xfrm>
                <a:off x="454461" y="1275780"/>
                <a:ext cx="11186343" cy="5163348"/>
              </a:xfrm>
              <a:blipFill>
                <a:blip r:embed="rId2"/>
                <a:stretch>
                  <a:fillRect/>
                </a:stretch>
              </a:blipFill>
            </p:spPr>
            <p:txBody>
              <a:bodyPr/>
              <a:lstStyle/>
              <a:p>
                <a:r>
                  <a:rPr lang="en-AU">
                    <a:noFill/>
                  </a:rPr>
                  <a:t> </a:t>
                </a:r>
              </a:p>
            </p:txBody>
          </p:sp>
        </mc:Fallback>
      </mc:AlternateContent>
      <p:pic>
        <p:nvPicPr>
          <p:cNvPr id="1026" name="Picture 2" descr="Image result for doppler effect gif">
            <a:extLst>
              <a:ext uri="{FF2B5EF4-FFF2-40B4-BE49-F238E27FC236}">
                <a16:creationId xmlns:a16="http://schemas.microsoft.com/office/drawing/2014/main" id="{6C5A4130-BDB3-4A9F-8D53-F512B7C11D6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52671" y="3701724"/>
            <a:ext cx="5185250" cy="2980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856714"/>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8725</TotalTime>
  <Words>5893</Words>
  <Application>Microsoft Office PowerPoint</Application>
  <PresentationFormat>Widescreen</PresentationFormat>
  <Paragraphs>507</Paragraphs>
  <Slides>60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Cambria Math</vt:lpstr>
      <vt:lpstr>Corbel</vt:lpstr>
      <vt:lpstr>Depth</vt:lpstr>
      <vt:lpstr>The Standard Model</vt:lpstr>
      <vt:lpstr>SCSA ATAR Syllabus  (last updated 29/11/19; https://senior-secondary.scsa.wa.edu.au/syllabus-and-support-materials/science/physics)</vt:lpstr>
      <vt:lpstr>Fleeing stars</vt:lpstr>
      <vt:lpstr>Cosmological distances</vt:lpstr>
      <vt:lpstr>Astronomical units</vt:lpstr>
      <vt:lpstr>Lightyears</vt:lpstr>
      <vt:lpstr>Parsecs (Parallax seconds)</vt:lpstr>
      <vt:lpstr>Examples</vt:lpstr>
      <vt:lpstr>Red-shift</vt:lpstr>
      <vt:lpstr>Example</vt:lpstr>
      <vt:lpstr>Hubble’s Law</vt:lpstr>
      <vt:lpstr>Hubble’s Law</vt:lpstr>
      <vt:lpstr>Interpreting Hubble’s Law</vt:lpstr>
      <vt:lpstr>Implications of Hubble’s Law</vt:lpstr>
      <vt:lpstr>Age of the universe from Hubble constant</vt:lpstr>
      <vt:lpstr>Units for Hubble ‘constant’</vt:lpstr>
      <vt:lpstr>Big Bang Theory development timeline</vt:lpstr>
      <vt:lpstr>Big Bang Theory development timeline continued</vt:lpstr>
      <vt:lpstr>Rival theories</vt:lpstr>
      <vt:lpstr>Evidence – expansion of space and evolution of galaxies</vt:lpstr>
      <vt:lpstr>Evidence - Cosmic microwave background radiation</vt:lpstr>
      <vt:lpstr>Evidence – relative abundances of light nuclei</vt:lpstr>
      <vt:lpstr>Possible futures of the universe</vt:lpstr>
      <vt:lpstr>Accelerating expansion of space – dark energy</vt:lpstr>
      <vt:lpstr>Big Freeze</vt:lpstr>
      <vt:lpstr>High energy particle accelerators</vt:lpstr>
      <vt:lpstr>Large Hadron Collider (LHC)</vt:lpstr>
      <vt:lpstr>Large Hadron Collider (2008-present)</vt:lpstr>
      <vt:lpstr>Future Circular Collider (FCC)</vt:lpstr>
      <vt:lpstr>Example</vt:lpstr>
      <vt:lpstr>Particle physics</vt:lpstr>
      <vt:lpstr>Fundamental particles of matter</vt:lpstr>
      <vt:lpstr>Fundamental forces</vt:lpstr>
      <vt:lpstr>Extension - Virtual particles</vt:lpstr>
      <vt:lpstr>Higgs boson</vt:lpstr>
      <vt:lpstr>The Standard Model</vt:lpstr>
      <vt:lpstr>Understanding the Standard Model table</vt:lpstr>
      <vt:lpstr>Antimatter basics</vt:lpstr>
      <vt:lpstr>Antimatter details</vt:lpstr>
      <vt:lpstr>Electron-positron annihilation</vt:lpstr>
      <vt:lpstr>Baryon number</vt:lpstr>
      <vt:lpstr>Example</vt:lpstr>
      <vt:lpstr>Example</vt:lpstr>
      <vt:lpstr>PowerPoint Presentation</vt:lpstr>
      <vt:lpstr>Extension - Colour charge</vt:lpstr>
      <vt:lpstr>Lepton number</vt:lpstr>
      <vt:lpstr>Lepton flavour conservation (e, μ &amp; τ)</vt:lpstr>
      <vt:lpstr>Example</vt:lpstr>
      <vt:lpstr>Example</vt:lpstr>
      <vt:lpstr>Example</vt:lpstr>
      <vt:lpstr>Example</vt:lpstr>
      <vt:lpstr>Fundamental forces summary</vt:lpstr>
      <vt:lpstr>Extension - Feynman diagrams</vt:lpstr>
      <vt:lpstr>The strong force – gluons (and mesons)</vt:lpstr>
      <vt:lpstr>The weak interaction – W+, W- and Z0 bosons</vt:lpstr>
      <vt:lpstr>Electromagnetism - photons</vt:lpstr>
      <vt:lpstr>Combining the Big Bang with the Standard Model</vt:lpstr>
      <vt:lpstr>PowerPoint Presentation</vt:lpstr>
      <vt:lpstr>Evolution of forces</vt:lpstr>
      <vt:lpstr>Evolution of matter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Standard Model</dc:title>
  <dc:creator>John Owen</dc:creator>
  <cp:lastModifiedBy>George uhe</cp:lastModifiedBy>
  <cp:revision>170</cp:revision>
  <dcterms:created xsi:type="dcterms:W3CDTF">2020-05-12T23:48:05Z</dcterms:created>
  <dcterms:modified xsi:type="dcterms:W3CDTF">2021-09-14T02:49:12Z</dcterms:modified>
</cp:coreProperties>
</file>